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57" r:id="rId3"/>
    <p:sldId id="258" r:id="rId4"/>
    <p:sldId id="259" r:id="rId5"/>
    <p:sldId id="261" r:id="rId6"/>
    <p:sldId id="260" r:id="rId7"/>
    <p:sldId id="265" r:id="rId8"/>
    <p:sldId id="264" r:id="rId9"/>
    <p:sldId id="263" r:id="rId10"/>
    <p:sldId id="268" r:id="rId11"/>
    <p:sldId id="267" r:id="rId12"/>
    <p:sldId id="266" r:id="rId13"/>
    <p:sldId id="262" r:id="rId14"/>
    <p:sldId id="269" r:id="rId15"/>
    <p:sldId id="272" r:id="rId16"/>
    <p:sldId id="274" r:id="rId17"/>
    <p:sldId id="273" r:id="rId18"/>
    <p:sldId id="271" r:id="rId19"/>
    <p:sldId id="270" r:id="rId20"/>
    <p:sldId id="276" r:id="rId21"/>
    <p:sldId id="278" r:id="rId22"/>
    <p:sldId id="277" r:id="rId23"/>
    <p:sldId id="275" r:id="rId24"/>
    <p:sldId id="279" r:id="rId25"/>
    <p:sldId id="281" r:id="rId26"/>
    <p:sldId id="280" r:id="rId27"/>
    <p:sldId id="284" r:id="rId28"/>
    <p:sldId id="283" r:id="rId29"/>
    <p:sldId id="286" r:id="rId30"/>
    <p:sldId id="285" r:id="rId31"/>
    <p:sldId id="282" r:id="rId32"/>
    <p:sldId id="291" r:id="rId33"/>
    <p:sldId id="290" r:id="rId34"/>
    <p:sldId id="289" r:id="rId35"/>
    <p:sldId id="288" r:id="rId36"/>
    <p:sldId id="287" r:id="rId3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21" autoAdjust="0"/>
    <p:restoredTop sz="94708" autoAdjust="0"/>
  </p:normalViewPr>
  <p:slideViewPr>
    <p:cSldViewPr>
      <p:cViewPr varScale="1">
        <p:scale>
          <a:sx n="68" d="100"/>
          <a:sy n="68" d="100"/>
        </p:scale>
        <p:origin x="-58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10" Type="http://schemas.openxmlformats.org/officeDocument/2006/relationships/image" Target="../media/image42.wmf"/><Relationship Id="rId4" Type="http://schemas.openxmlformats.org/officeDocument/2006/relationships/image" Target="../media/image36.wmf"/><Relationship Id="rId9"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 Id="rId9" Type="http://schemas.openxmlformats.org/officeDocument/2006/relationships/image" Target="../media/image5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1.wmf"/><Relationship Id="rId4" Type="http://schemas.openxmlformats.org/officeDocument/2006/relationships/image" Target="../media/image6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AAFE5D15-8A00-4454-B3C6-B19BD3CBDAB8}" type="datetimeFigureOut">
              <a:rPr lang="zh-CN" altLang="en-US" smtClean="0"/>
              <a:pPr/>
              <a:t>2014-7-8</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AD705BCC-42B3-4596-8C4A-F7B27E99D02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AAFE5D15-8A00-4454-B3C6-B19BD3CBDAB8}" type="datetimeFigureOut">
              <a:rPr lang="zh-CN" altLang="en-US" smtClean="0"/>
              <a:pPr/>
              <a:t>2014-7-8</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AAFE5D15-8A00-4454-B3C6-B19BD3CBDAB8}" type="datetimeFigureOut">
              <a:rPr lang="zh-CN" altLang="en-US" smtClean="0"/>
              <a:pPr/>
              <a:t>2014-7-8</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AD705BCC-42B3-4596-8C4A-F7B27E99D027}"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AAFE5D15-8A00-4454-B3C6-B19BD3CBDAB8}" type="datetimeFigureOut">
              <a:rPr lang="zh-CN" altLang="en-US" smtClean="0"/>
              <a:pPr/>
              <a:t>2014-7-8</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AD705BCC-42B3-4596-8C4A-F7B27E99D027}"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AFE5D15-8A00-4454-B3C6-B19BD3CBDAB8}" type="datetimeFigureOut">
              <a:rPr lang="zh-CN" altLang="en-US" smtClean="0"/>
              <a:pPr/>
              <a:t>2014-7-8</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D705BCC-42B3-4596-8C4A-F7B27E99D02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0.png"/><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oleObject" Target="../embeddings/oleObject13.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23.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8.bin"/><Relationship Id="rId12"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7.bin"/><Relationship Id="rId11" Type="http://schemas.openxmlformats.org/officeDocument/2006/relationships/oleObject" Target="../embeddings/oleObject32.bin"/><Relationship Id="rId5" Type="http://schemas.openxmlformats.org/officeDocument/2006/relationships/oleObject" Target="../embeddings/oleObject26.bin"/><Relationship Id="rId10" Type="http://schemas.openxmlformats.org/officeDocument/2006/relationships/oleObject" Target="../embeddings/oleObject31.bin"/><Relationship Id="rId4" Type="http://schemas.openxmlformats.org/officeDocument/2006/relationships/oleObject" Target="../embeddings/oleObject25.bin"/><Relationship Id="rId9"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37.bin"/><Relationship Id="rId5" Type="http://schemas.openxmlformats.org/officeDocument/2006/relationships/oleObject" Target="../embeddings/oleObject36.bin"/><Relationship Id="rId10" Type="http://schemas.openxmlformats.org/officeDocument/2006/relationships/oleObject" Target="../embeddings/oleObject41.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oleObject" Target="../embeddings/oleObject42.bin"/><Relationship Id="rId7" Type="http://schemas.openxmlformats.org/officeDocument/2006/relationships/oleObject" Target="../embeddings/oleObject45.bin"/><Relationship Id="rId12"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44.bin"/><Relationship Id="rId11" Type="http://schemas.openxmlformats.org/officeDocument/2006/relationships/oleObject" Target="../embeddings/oleObject49.bin"/><Relationship Id="rId5" Type="http://schemas.openxmlformats.org/officeDocument/2006/relationships/oleObject" Target="../embeddings/oleObject43.bin"/><Relationship Id="rId10" Type="http://schemas.openxmlformats.org/officeDocument/2006/relationships/oleObject" Target="../embeddings/oleObject48.bin"/><Relationship Id="rId4" Type="http://schemas.openxmlformats.org/officeDocument/2006/relationships/image" Target="../media/image60.png"/><Relationship Id="rId9" Type="http://schemas.openxmlformats.org/officeDocument/2006/relationships/oleObject" Target="../embeddings/oleObject47.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52.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oleObject" Target="../embeddings/oleObject57.bin"/><Relationship Id="rId7"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0.bin"/><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ctrTitle"/>
          </p:nvPr>
        </p:nvSpPr>
        <p:spPr>
          <a:xfrm>
            <a:off x="642910" y="1785926"/>
            <a:ext cx="8001056" cy="1439247"/>
          </a:xfrm>
        </p:spPr>
        <p:txBody>
          <a:bodyPr>
            <a:noAutofit/>
          </a:bodyPr>
          <a:lstStyle/>
          <a:p>
            <a:pPr algn="ctr"/>
            <a:r>
              <a:rPr lang="zh-CN" altLang="en-US" dirty="0" smtClean="0">
                <a:solidFill>
                  <a:schemeClr val="tx1"/>
                </a:solidFill>
                <a:latin typeface="隶书" pitchFamily="49" charset="-122"/>
                <a:ea typeface="隶书" pitchFamily="49" charset="-122"/>
              </a:rPr>
              <a:t>第一章 先验分布与后验分布</a:t>
            </a:r>
            <a:endParaRPr lang="zh-CN" altLang="en-US" dirty="0">
              <a:solidFill>
                <a:schemeClr val="tx1"/>
              </a:solidFill>
              <a:latin typeface="隶书" pitchFamily="49" charset="-122"/>
              <a:ea typeface="隶书" pitchFamily="49" charset="-122"/>
            </a:endParaRPr>
          </a:p>
        </p:txBody>
      </p:sp>
      <p:sp>
        <p:nvSpPr>
          <p:cNvPr id="15" name="副标题 14"/>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en-US" altLang="zh-CN" dirty="0" smtClean="0"/>
          </a:p>
          <a:p>
            <a:r>
              <a:rPr lang="en-US" altLang="zh-CN" dirty="0" smtClean="0">
                <a:latin typeface="宋体" pitchFamily="2" charset="-122"/>
                <a:ea typeface="宋体" pitchFamily="2" charset="-122"/>
              </a:rPr>
              <a:t>2. </a:t>
            </a:r>
            <a:r>
              <a:rPr lang="zh-CN" altLang="en-US" dirty="0" smtClean="0">
                <a:latin typeface="宋体" pitchFamily="2" charset="-122"/>
                <a:ea typeface="宋体" pitchFamily="2" charset="-122"/>
              </a:rPr>
              <a:t>根据参数</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的先验信息确定先验分布</a:t>
            </a:r>
            <a:r>
              <a:rPr lang="en-US" altLang="zh-CN" dirty="0" smtClean="0">
                <a:latin typeface="宋体" pitchFamily="2" charset="-122"/>
                <a:ea typeface="宋体" pitchFamily="2" charset="-122"/>
              </a:rPr>
              <a:t>π(</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。这是贝叶斯学派在最近几十年里重点研究的问题。已获得一大批富有成效的方法。在以后章节将介绍其中一些主要方法，本书第三章和第七章将系统地介绍。</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dirty="0"/>
          </a:p>
        </p:txBody>
      </p:sp>
      <p:sp>
        <p:nvSpPr>
          <p:cNvPr id="5" name="内容占位符 4"/>
          <p:cNvSpPr>
            <a:spLocks noGrp="1"/>
          </p:cNvSpPr>
          <p:nvPr>
            <p:ph idx="1"/>
          </p:nvPr>
        </p:nvSpPr>
        <p:spPr/>
        <p:txBody>
          <a:bodyPr/>
          <a:lstStyle/>
          <a:p>
            <a:r>
              <a:rPr lang="en-US" altLang="zh-CN" dirty="0" smtClean="0">
                <a:latin typeface="宋体" pitchFamily="2" charset="-122"/>
                <a:ea typeface="宋体" pitchFamily="2" charset="-122"/>
              </a:rPr>
              <a:t>3. </a:t>
            </a:r>
            <a:r>
              <a:rPr lang="zh-CN" altLang="en-US" dirty="0" smtClean="0">
                <a:latin typeface="宋体" pitchFamily="2" charset="-122"/>
                <a:ea typeface="宋体" pitchFamily="2" charset="-122"/>
              </a:rPr>
              <a:t>从贝叶斯观点看，样本的产生要分二步进行。</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这个联合密度函数是综合了总体信息和样本信息，常称为似然函数。</a:t>
            </a:r>
            <a:endParaRPr lang="en-US" altLang="zh-CN" dirty="0" smtClean="0">
              <a:latin typeface="宋体" pitchFamily="2" charset="-122"/>
              <a:ea typeface="宋体" pitchFamily="2" charset="-122"/>
            </a:endParaRPr>
          </a:p>
        </p:txBody>
      </p:sp>
      <p:pic>
        <p:nvPicPr>
          <p:cNvPr id="19459" name="Picture 3"/>
          <p:cNvPicPr>
            <a:picLocks noChangeAspect="1" noChangeArrowheads="1"/>
          </p:cNvPicPr>
          <p:nvPr/>
        </p:nvPicPr>
        <p:blipFill>
          <a:blip r:embed="rId2"/>
          <a:srcRect/>
          <a:stretch>
            <a:fillRect/>
          </a:stretch>
        </p:blipFill>
        <p:spPr bwMode="auto">
          <a:xfrm>
            <a:off x="2071670" y="2357430"/>
            <a:ext cx="3922596" cy="10001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dirty="0" smtClean="0">
                <a:latin typeface="宋体" pitchFamily="2" charset="-122"/>
                <a:ea typeface="宋体" pitchFamily="2" charset="-122"/>
              </a:rPr>
              <a:t>4. </a:t>
            </a:r>
            <a:r>
              <a:rPr lang="zh-CN" altLang="en-US" dirty="0" smtClean="0">
                <a:latin typeface="宋体" pitchFamily="2" charset="-122"/>
                <a:ea typeface="宋体" pitchFamily="2" charset="-122"/>
              </a:rPr>
              <a:t>样本</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和参数</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的联合分布把三种可用的信息都综合进去了。</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en-US" altLang="zh-CN" dirty="0" smtClean="0">
                <a:latin typeface="宋体" pitchFamily="2" charset="-122"/>
                <a:ea typeface="宋体" pitchFamily="2" charset="-122"/>
              </a:rPr>
              <a:t>5. </a:t>
            </a:r>
            <a:r>
              <a:rPr lang="zh-CN" altLang="en-US" dirty="0" smtClean="0">
                <a:latin typeface="宋体" pitchFamily="2" charset="-122"/>
                <a:ea typeface="宋体" pitchFamily="2" charset="-122"/>
              </a:rPr>
              <a:t>我们的任务是要对未知数</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作出统计推断。在没有样本信息时，人们只能据先验分布对</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作出推断。在有样本观察值</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之后，我们应该依据</a:t>
            </a:r>
            <a:r>
              <a:rPr lang="en-US" altLang="zh-CN" dirty="0" smtClean="0">
                <a:latin typeface="宋体" pitchFamily="2" charset="-122"/>
                <a:ea typeface="宋体" pitchFamily="2" charset="-122"/>
              </a:rPr>
              <a:t>h(x,</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对</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作出推断。</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dirty="0"/>
          </a:p>
        </p:txBody>
      </p:sp>
      <p:pic>
        <p:nvPicPr>
          <p:cNvPr id="9" name="图片 8" descr="图像 2.png"/>
          <p:cNvPicPr>
            <a:picLocks noChangeAspect="1"/>
          </p:cNvPicPr>
          <p:nvPr/>
        </p:nvPicPr>
        <p:blipFill>
          <a:blip r:embed="rId2"/>
          <a:stretch>
            <a:fillRect/>
          </a:stretch>
        </p:blipFill>
        <p:spPr>
          <a:xfrm>
            <a:off x="2928926" y="2428868"/>
            <a:ext cx="3357586" cy="632181"/>
          </a:xfrm>
          <a:prstGeom prst="rect">
            <a:avLst/>
          </a:prstGeom>
        </p:spPr>
      </p:pic>
      <p:pic>
        <p:nvPicPr>
          <p:cNvPr id="11" name="图片 10" descr="图像 3.png"/>
          <p:cNvPicPr>
            <a:picLocks noChangeAspect="1"/>
          </p:cNvPicPr>
          <p:nvPr/>
        </p:nvPicPr>
        <p:blipFill>
          <a:blip r:embed="rId3"/>
          <a:stretch>
            <a:fillRect/>
          </a:stretch>
        </p:blipFill>
        <p:spPr>
          <a:xfrm>
            <a:off x="1357290" y="4929198"/>
            <a:ext cx="7329735" cy="100013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p:txBody>
          <a:bodyPr>
            <a:normAutofit/>
          </a:bodyPr>
          <a:lstStyle/>
          <a:p>
            <a:r>
              <a:rPr lang="en-US" altLang="zh-CN" dirty="0" smtClean="0">
                <a:latin typeface="宋体" pitchFamily="2" charset="-122"/>
                <a:ea typeface="宋体" pitchFamily="2" charset="-122"/>
              </a:rPr>
              <a:t>6. </a:t>
            </a:r>
            <a:r>
              <a:rPr lang="zh-CN" altLang="en-US" dirty="0" smtClean="0">
                <a:latin typeface="宋体" pitchFamily="2" charset="-122"/>
                <a:ea typeface="宋体" pitchFamily="2" charset="-122"/>
              </a:rPr>
              <a:t>在</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是离散随机变量时</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先验分布可用先验分布</a:t>
            </a:r>
            <a:r>
              <a:rPr lang="zh-CN" altLang="en-US" dirty="0" smtClean="0">
                <a:latin typeface="宋体" pitchFamily="2" charset="-122"/>
                <a:ea typeface="宋体" pitchFamily="2" charset="-122"/>
              </a:rPr>
              <a:t>列</a:t>
            </a:r>
            <a:r>
              <a:rPr lang="en-US" altLang="zh-CN" dirty="0" smtClean="0">
                <a:latin typeface="宋体" pitchFamily="2" charset="-122"/>
                <a:ea typeface="宋体" pitchFamily="2" charset="-122"/>
              </a:rPr>
              <a:t>             </a:t>
            </a:r>
            <a:r>
              <a:rPr lang="zh-CN" altLang="en-US" dirty="0" smtClean="0">
                <a:latin typeface="宋体" pitchFamily="2" charset="-122"/>
                <a:ea typeface="宋体" pitchFamily="2" charset="-122"/>
              </a:rPr>
              <a:t>表示</a:t>
            </a:r>
            <a:r>
              <a:rPr lang="zh-CN" altLang="en-US" dirty="0" smtClean="0">
                <a:latin typeface="宋体" pitchFamily="2" charset="-122"/>
                <a:ea typeface="宋体" pitchFamily="2" charset="-122"/>
              </a:rPr>
              <a:t>。这时后验分布也是离散形式。</a:t>
            </a:r>
            <a:endParaRPr lang="en-US" altLang="zh-CN" dirty="0" smtClean="0">
              <a:latin typeface="宋体" pitchFamily="2" charset="-122"/>
              <a:ea typeface="宋体" pitchFamily="2" charset="-122"/>
            </a:endParaRPr>
          </a:p>
          <a:p>
            <a:endParaRPr lang="en-US" altLang="zh-CN" dirty="0" smtClean="0"/>
          </a:p>
          <a:p>
            <a:endParaRPr lang="zh-CN" altLang="en-US" dirty="0"/>
          </a:p>
        </p:txBody>
      </p:sp>
      <p:sp>
        <p:nvSpPr>
          <p:cNvPr id="7" name="标题 6"/>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dirty="0"/>
          </a:p>
        </p:txBody>
      </p:sp>
      <p:pic>
        <p:nvPicPr>
          <p:cNvPr id="11" name="图片 10" descr="图像 4.png"/>
          <p:cNvPicPr>
            <a:picLocks noChangeAspect="1"/>
          </p:cNvPicPr>
          <p:nvPr/>
        </p:nvPicPr>
        <p:blipFill>
          <a:blip r:embed="rId3"/>
          <a:stretch>
            <a:fillRect/>
          </a:stretch>
        </p:blipFill>
        <p:spPr>
          <a:xfrm>
            <a:off x="1142976" y="3143248"/>
            <a:ext cx="7013426" cy="1000132"/>
          </a:xfrm>
          <a:prstGeom prst="rect">
            <a:avLst/>
          </a:prstGeom>
        </p:spPr>
      </p:pic>
      <p:graphicFrame>
        <p:nvGraphicFramePr>
          <p:cNvPr id="1026" name="Object 2"/>
          <p:cNvGraphicFramePr>
            <a:graphicFrameLocks noChangeAspect="1"/>
          </p:cNvGraphicFramePr>
          <p:nvPr/>
        </p:nvGraphicFramePr>
        <p:xfrm>
          <a:off x="4102100" y="3314700"/>
          <a:ext cx="939800" cy="228600"/>
        </p:xfrm>
        <a:graphic>
          <a:graphicData uri="http://schemas.openxmlformats.org/presentationml/2006/ole">
            <p:oleObj spid="_x0000_s1026" name="Equation" r:id="rId4" imgW="939600" imgH="228600" progId="Equation.DSMT4">
              <p:embed/>
            </p:oleObj>
          </a:graphicData>
        </a:graphic>
      </p:graphicFrame>
      <p:graphicFrame>
        <p:nvGraphicFramePr>
          <p:cNvPr id="1027" name="Object 3"/>
          <p:cNvGraphicFramePr>
            <a:graphicFrameLocks noChangeAspect="1"/>
          </p:cNvGraphicFramePr>
          <p:nvPr/>
        </p:nvGraphicFramePr>
        <p:xfrm>
          <a:off x="1428728" y="1928802"/>
          <a:ext cx="2000264" cy="486551"/>
        </p:xfrm>
        <a:graphic>
          <a:graphicData uri="http://schemas.openxmlformats.org/presentationml/2006/ole">
            <p:oleObj spid="_x0000_s1027" name="Equation" r:id="rId5" imgW="939600" imgH="228600" progId="Equation.DSMT4">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latin typeface="宋体" pitchFamily="2" charset="-122"/>
                <a:ea typeface="宋体" pitchFamily="2" charset="-122"/>
              </a:rPr>
              <a:t>后验分布是三种信息的综合</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一般说来</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先验分布</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是</a:t>
            </a:r>
            <a:r>
              <a:rPr lang="zh-CN" altLang="en-US" dirty="0" smtClean="0">
                <a:latin typeface="宋体" pitchFamily="2" charset="-122"/>
                <a:ea typeface="宋体" pitchFamily="2" charset="-122"/>
              </a:rPr>
              <a:t>反映人们在抽样前</a:t>
            </a:r>
            <a:r>
              <a:rPr lang="zh-CN" altLang="en-US" dirty="0" smtClean="0">
                <a:latin typeface="宋体" pitchFamily="2" charset="-122"/>
                <a:ea typeface="宋体" pitchFamily="2" charset="-122"/>
              </a:rPr>
              <a:t>对</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的认识</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后验分布</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是反映</a:t>
            </a:r>
            <a:r>
              <a:rPr lang="zh-CN" altLang="en-US" dirty="0" smtClean="0">
                <a:latin typeface="宋体" pitchFamily="2" charset="-122"/>
                <a:ea typeface="宋体" pitchFamily="2" charset="-122"/>
              </a:rPr>
              <a:t>人们在抽样后</a:t>
            </a:r>
            <a:r>
              <a:rPr lang="zh-CN" altLang="en-US" dirty="0" smtClean="0">
                <a:latin typeface="宋体" pitchFamily="2" charset="-122"/>
                <a:ea typeface="宋体" pitchFamily="2" charset="-122"/>
              </a:rPr>
              <a:t>对</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的认识。之间</a:t>
            </a:r>
            <a:r>
              <a:rPr lang="zh-CN" altLang="en-US" dirty="0" smtClean="0">
                <a:latin typeface="宋体" pitchFamily="2" charset="-122"/>
                <a:ea typeface="宋体" pitchFamily="2" charset="-122"/>
              </a:rPr>
              <a:t>的差异是由于</a:t>
            </a:r>
            <a:r>
              <a:rPr lang="zh-CN" altLang="en-US" dirty="0" smtClean="0">
                <a:latin typeface="宋体" pitchFamily="2" charset="-122"/>
                <a:ea typeface="宋体" pitchFamily="2" charset="-122"/>
              </a:rPr>
              <a:t>样本</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出现</a:t>
            </a:r>
            <a:r>
              <a:rPr lang="zh-CN" altLang="en-US" dirty="0" smtClean="0">
                <a:latin typeface="宋体" pitchFamily="2" charset="-122"/>
                <a:ea typeface="宋体" pitchFamily="2" charset="-122"/>
              </a:rPr>
              <a:t>后人们</a:t>
            </a:r>
            <a:r>
              <a:rPr lang="zh-CN" altLang="en-US" dirty="0" smtClean="0">
                <a:latin typeface="宋体" pitchFamily="2" charset="-122"/>
                <a:ea typeface="宋体" pitchFamily="2" charset="-122"/>
              </a:rPr>
              <a:t>对</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认识的一</a:t>
            </a:r>
            <a:r>
              <a:rPr lang="zh-CN" altLang="en-US" dirty="0" smtClean="0">
                <a:latin typeface="宋体" pitchFamily="2" charset="-122"/>
                <a:ea typeface="宋体" pitchFamily="2" charset="-122"/>
              </a:rPr>
              <a:t>种</a:t>
            </a:r>
            <a:r>
              <a:rPr lang="zh-CN" altLang="en-US" dirty="0" smtClean="0">
                <a:latin typeface="宋体" pitchFamily="2" charset="-122"/>
                <a:ea typeface="宋体" pitchFamily="2" charset="-122"/>
              </a:rPr>
              <a:t>调整。所以后验分布</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可以</a:t>
            </a:r>
            <a:r>
              <a:rPr lang="zh-CN" altLang="en-US" dirty="0" smtClean="0">
                <a:latin typeface="宋体" pitchFamily="2" charset="-122"/>
                <a:ea typeface="宋体" pitchFamily="2" charset="-122"/>
              </a:rPr>
              <a:t>看作是人们用总体信息和样本</a:t>
            </a:r>
            <a:r>
              <a:rPr lang="zh-CN" altLang="en-US" dirty="0" smtClean="0">
                <a:latin typeface="宋体" pitchFamily="2" charset="-122"/>
                <a:ea typeface="宋体" pitchFamily="2" charset="-122"/>
              </a:rPr>
              <a:t>信息（综合称为</a:t>
            </a:r>
            <a:r>
              <a:rPr lang="zh-CN" altLang="en-US" dirty="0" smtClean="0">
                <a:latin typeface="宋体" pitchFamily="2" charset="-122"/>
                <a:ea typeface="宋体" pitchFamily="2" charset="-122"/>
              </a:rPr>
              <a:t>抽样</a:t>
            </a:r>
            <a:r>
              <a:rPr lang="zh-CN" altLang="en-US" dirty="0" smtClean="0">
                <a:latin typeface="宋体" pitchFamily="2" charset="-122"/>
                <a:ea typeface="宋体" pitchFamily="2" charset="-122"/>
              </a:rPr>
              <a:t>信息）对先验分布作</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调整</a:t>
            </a:r>
            <a:r>
              <a:rPr lang="zh-CN" altLang="en-US" dirty="0" smtClean="0">
                <a:latin typeface="宋体" pitchFamily="2" charset="-122"/>
                <a:ea typeface="宋体" pitchFamily="2" charset="-122"/>
              </a:rPr>
              <a:t>的</a:t>
            </a:r>
            <a:r>
              <a:rPr lang="zh-CN" altLang="en-US" dirty="0" smtClean="0">
                <a:latin typeface="宋体" pitchFamily="2" charset="-122"/>
                <a:ea typeface="宋体" pitchFamily="2" charset="-122"/>
              </a:rPr>
              <a:t>结果。</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en-US" altLang="zh-CN" sz="2300" dirty="0" smtClean="0">
                <a:latin typeface="宋体" pitchFamily="2" charset="-122"/>
                <a:ea typeface="宋体" pitchFamily="2" charset="-122"/>
              </a:rPr>
              <a:t>1.3.1  </a:t>
            </a:r>
            <a:r>
              <a:rPr lang="zh-CN" altLang="en-US" sz="2300" dirty="0" smtClean="0">
                <a:latin typeface="宋体" pitchFamily="2" charset="-122"/>
                <a:ea typeface="宋体" pitchFamily="2" charset="-122"/>
              </a:rPr>
              <a:t>共轭</a:t>
            </a:r>
            <a:r>
              <a:rPr lang="zh-CN" altLang="en-US" sz="2300" dirty="0" smtClean="0">
                <a:latin typeface="宋体" pitchFamily="2" charset="-122"/>
                <a:ea typeface="宋体" pitchFamily="2" charset="-122"/>
              </a:rPr>
              <a:t>先验分布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大家知道，在区间</a:t>
            </a:r>
            <a:r>
              <a:rPr lang="en-US" altLang="zh-CN" sz="2300" dirty="0" smtClean="0">
                <a:latin typeface="宋体" pitchFamily="2" charset="-122"/>
                <a:ea typeface="宋体" pitchFamily="2" charset="-122"/>
              </a:rPr>
              <a:t>(0,1)</a:t>
            </a:r>
            <a:r>
              <a:rPr lang="zh-CN" altLang="en-US" sz="2300" dirty="0" smtClean="0">
                <a:latin typeface="宋体" pitchFamily="2" charset="-122"/>
                <a:ea typeface="宋体" pitchFamily="2" charset="-122"/>
              </a:rPr>
              <a:t>上的均匀分布是贝塔分布</a:t>
            </a:r>
            <a:r>
              <a:rPr lang="en-US" altLang="zh-CN" sz="2300" dirty="0" smtClean="0">
                <a:latin typeface="宋体" pitchFamily="2" charset="-122"/>
                <a:ea typeface="宋体" pitchFamily="2" charset="-122"/>
              </a:rPr>
              <a:t>Be(1,1)</a:t>
            </a:r>
            <a:r>
              <a:rPr lang="zh-CN" altLang="en-US" sz="2300" dirty="0" smtClean="0">
                <a:latin typeface="宋体" pitchFamily="2" charset="-122"/>
                <a:ea typeface="宋体" pitchFamily="2" charset="-122"/>
              </a:rPr>
              <a:t>。这时从例</a:t>
            </a:r>
            <a:r>
              <a:rPr lang="en-US" altLang="zh-CN" sz="2300" dirty="0" smtClean="0">
                <a:latin typeface="宋体" pitchFamily="2" charset="-122"/>
                <a:ea typeface="宋体" pitchFamily="2" charset="-122"/>
              </a:rPr>
              <a:t>1.2.1</a:t>
            </a:r>
            <a:r>
              <a:rPr lang="zh-CN" altLang="en-US" sz="2300" dirty="0" smtClean="0">
                <a:latin typeface="宋体" pitchFamily="2" charset="-122"/>
                <a:ea typeface="宋体" pitchFamily="2" charset="-122"/>
              </a:rPr>
              <a:t>中可以看到一个有趣的现象。二项分布</a:t>
            </a:r>
            <a:r>
              <a:rPr lang="en-US" altLang="zh-CN" sz="2300" dirty="0" smtClean="0">
                <a:latin typeface="宋体" pitchFamily="2" charset="-122"/>
                <a:ea typeface="宋体" pitchFamily="2" charset="-122"/>
              </a:rPr>
              <a:t>b(n,</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中的成功概率</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的先验分布若取</a:t>
            </a:r>
            <a:r>
              <a:rPr lang="en-US" altLang="zh-CN" sz="2300" dirty="0" smtClean="0">
                <a:latin typeface="宋体" pitchFamily="2" charset="-122"/>
                <a:ea typeface="宋体" pitchFamily="2" charset="-122"/>
              </a:rPr>
              <a:t>Be(1,1),</a:t>
            </a:r>
            <a:r>
              <a:rPr lang="zh-CN" altLang="en-US" sz="2300" dirty="0" smtClean="0">
                <a:latin typeface="宋体" pitchFamily="2" charset="-122"/>
                <a:ea typeface="宋体" pitchFamily="2" charset="-122"/>
              </a:rPr>
              <a:t>则其后验分布也是贝塔分布</a:t>
            </a:r>
            <a:r>
              <a:rPr lang="en-US" altLang="zh-CN" sz="2300" dirty="0" smtClean="0">
                <a:latin typeface="宋体" pitchFamily="2" charset="-122"/>
                <a:ea typeface="宋体" pitchFamily="2" charset="-122"/>
              </a:rPr>
              <a:t>Be(x+1,n-x+1)</a:t>
            </a:r>
            <a:r>
              <a:rPr lang="zh-CN" altLang="en-US" sz="2300" dirty="0" smtClean="0">
                <a:latin typeface="宋体" pitchFamily="2" charset="-122"/>
                <a:ea typeface="宋体" pitchFamily="2" charset="-122"/>
              </a:rPr>
              <a:t>。其中</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为</a:t>
            </a:r>
            <a:r>
              <a:rPr lang="en-US" altLang="zh-CN" sz="2300" dirty="0" smtClean="0">
                <a:latin typeface="宋体" pitchFamily="2" charset="-122"/>
                <a:ea typeface="宋体" pitchFamily="2" charset="-122"/>
              </a:rPr>
              <a:t>n</a:t>
            </a:r>
            <a:r>
              <a:rPr lang="zh-CN" altLang="en-US" sz="2300" dirty="0" smtClean="0">
                <a:latin typeface="宋体" pitchFamily="2" charset="-122"/>
                <a:ea typeface="宋体" pitchFamily="2" charset="-122"/>
              </a:rPr>
              <a:t>次独立试验中成功出现次数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先验分布与后验分布同属于一个贝塔分布族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只是其参数不同而已。这一现象不是偶然的，假如把</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的先验分布换成一般的贝塔分布</a:t>
            </a:r>
            <a:r>
              <a:rPr lang="en-US" altLang="zh-CN" sz="2300" dirty="0" smtClean="0">
                <a:latin typeface="宋体" pitchFamily="2" charset="-122"/>
                <a:ea typeface="宋体" pitchFamily="2" charset="-122"/>
              </a:rPr>
              <a:t>Be(</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β</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其中</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&gt;0, </a:t>
            </a:r>
            <a:r>
              <a:rPr lang="el-GR" altLang="zh-CN" sz="2300" dirty="0" smtClean="0">
                <a:latin typeface="宋体" pitchFamily="2" charset="-122"/>
                <a:ea typeface="宋体" pitchFamily="2" charset="-122"/>
              </a:rPr>
              <a:t>β</a:t>
            </a:r>
            <a:r>
              <a:rPr lang="en-US" altLang="zh-CN" sz="2300" dirty="0" smtClean="0">
                <a:latin typeface="宋体" pitchFamily="2" charset="-122"/>
                <a:ea typeface="宋体" pitchFamily="2" charset="-122"/>
              </a:rPr>
              <a:t>&gt;0</a:t>
            </a:r>
            <a:r>
              <a:rPr lang="zh-CN" altLang="en-US" sz="2300" dirty="0" smtClean="0">
                <a:latin typeface="宋体" pitchFamily="2" charset="-122"/>
                <a:ea typeface="宋体" pitchFamily="2" charset="-122"/>
              </a:rPr>
              <a:t>。经过</a:t>
            </a:r>
            <a:r>
              <a:rPr lang="zh-CN" altLang="en-US" sz="2300" dirty="0" smtClean="0">
                <a:latin typeface="宋体" pitchFamily="2" charset="-122"/>
                <a:ea typeface="宋体" pitchFamily="2" charset="-122"/>
              </a:rPr>
              <a:t>类似计算可以</a:t>
            </a:r>
            <a:r>
              <a:rPr lang="zh-CN" altLang="en-US" sz="2300" dirty="0" smtClean="0">
                <a:latin typeface="宋体" pitchFamily="2" charset="-122"/>
                <a:ea typeface="宋体" pitchFamily="2" charset="-122"/>
              </a:rPr>
              <a:t>看出，</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后验分布仍是贝塔</a:t>
            </a:r>
            <a:r>
              <a:rPr lang="zh-CN" altLang="en-US" sz="2300" dirty="0" smtClean="0">
                <a:latin typeface="宋体" pitchFamily="2" charset="-122"/>
                <a:ea typeface="宋体" pitchFamily="2" charset="-122"/>
              </a:rPr>
              <a:t>分布</a:t>
            </a:r>
            <a:r>
              <a:rPr lang="en-US" altLang="zh-CN" sz="2300" dirty="0" smtClean="0">
                <a:latin typeface="宋体" pitchFamily="2" charset="-122"/>
                <a:ea typeface="宋体" pitchFamily="2" charset="-122"/>
              </a:rPr>
              <a:t>Be(</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+x,</a:t>
            </a:r>
            <a:r>
              <a:rPr lang="el-GR" altLang="zh-CN" sz="2300" dirty="0" smtClean="0">
                <a:latin typeface="宋体" pitchFamily="2" charset="-122"/>
                <a:ea typeface="宋体" pitchFamily="2" charset="-122"/>
              </a:rPr>
              <a:t>β</a:t>
            </a:r>
            <a:r>
              <a:rPr lang="en-US" altLang="zh-CN" sz="2300" dirty="0" smtClean="0">
                <a:latin typeface="宋体" pitchFamily="2" charset="-122"/>
                <a:ea typeface="宋体" pitchFamily="2" charset="-122"/>
              </a:rPr>
              <a:t>+n-x)</a:t>
            </a:r>
            <a:r>
              <a:rPr lang="zh-CN" altLang="en-US" sz="2300" dirty="0" smtClean="0">
                <a:latin typeface="宋体" pitchFamily="2" charset="-122"/>
                <a:ea typeface="宋体" pitchFamily="2" charset="-122"/>
              </a:rPr>
              <a:t>，此种</a:t>
            </a:r>
            <a:r>
              <a:rPr lang="zh-CN" altLang="en-US" sz="2300" dirty="0" smtClean="0">
                <a:latin typeface="宋体" pitchFamily="2" charset="-122"/>
                <a:ea typeface="宋体" pitchFamily="2" charset="-122"/>
              </a:rPr>
              <a:t>先验分布被</a:t>
            </a:r>
            <a:r>
              <a:rPr lang="zh-CN" altLang="en-US" sz="2300" dirty="0" smtClean="0">
                <a:latin typeface="宋体" pitchFamily="2" charset="-122"/>
                <a:ea typeface="宋体" pitchFamily="2" charset="-122"/>
              </a:rPr>
              <a:t>称为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共轭</a:t>
            </a:r>
            <a:r>
              <a:rPr lang="zh-CN" altLang="en-US" sz="2300" dirty="0" smtClean="0">
                <a:latin typeface="宋体" pitchFamily="2" charset="-122"/>
                <a:ea typeface="宋体" pitchFamily="2" charset="-122"/>
              </a:rPr>
              <a:t>先验分布。</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Autofit/>
          </a:bodyPr>
          <a:lstStyle/>
          <a:p>
            <a:r>
              <a:rPr lang="zh-CN" altLang="en-US" sz="4000" b="0" dirty="0" smtClean="0">
                <a:solidFill>
                  <a:schemeClr val="tx1"/>
                </a:solidFill>
                <a:effectLst/>
                <a:latin typeface="隶书" pitchFamily="49" charset="-122"/>
                <a:ea typeface="隶书" pitchFamily="49" charset="-122"/>
              </a:rPr>
              <a:t>第三节 共轭</a:t>
            </a:r>
            <a:r>
              <a:rPr lang="zh-CN" altLang="en-US" sz="4000" b="0" dirty="0" smtClean="0">
                <a:solidFill>
                  <a:schemeClr val="tx1"/>
                </a:solidFill>
                <a:effectLst/>
                <a:latin typeface="隶书" pitchFamily="49" charset="-122"/>
                <a:ea typeface="隶书" pitchFamily="49" charset="-122"/>
              </a:rPr>
              <a:t>先验分布</a:t>
            </a:r>
            <a:endParaRPr lang="zh-CN" altLang="en-US" sz="4000" b="0" dirty="0">
              <a:solidFill>
                <a:schemeClr val="tx1"/>
              </a:solidFill>
              <a:effectLst/>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定义</a:t>
            </a:r>
            <a:r>
              <a:rPr lang="en-US" altLang="zh-CN" dirty="0" smtClean="0">
                <a:latin typeface="宋体" pitchFamily="2" charset="-122"/>
                <a:ea typeface="宋体" pitchFamily="2" charset="-122"/>
              </a:rPr>
              <a:t>1.3.1</a:t>
            </a:r>
            <a:endParaRPr lang="en-US" altLang="zh-CN" dirty="0" smtClean="0">
              <a:latin typeface="宋体" pitchFamily="2" charset="-122"/>
              <a:ea typeface="宋体" pitchFamily="2" charset="-122"/>
            </a:endParaRPr>
          </a:p>
          <a:p>
            <a:pPr>
              <a:buNone/>
            </a:pPr>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设</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是</a:t>
            </a:r>
            <a:r>
              <a:rPr lang="zh-CN" altLang="en-US" dirty="0" smtClean="0">
                <a:latin typeface="宋体" pitchFamily="2" charset="-122"/>
                <a:ea typeface="宋体" pitchFamily="2" charset="-122"/>
              </a:rPr>
              <a:t>总体分布中的</a:t>
            </a:r>
            <a:r>
              <a:rPr lang="zh-CN" altLang="en-US" dirty="0" smtClean="0">
                <a:latin typeface="宋体" pitchFamily="2" charset="-122"/>
                <a:ea typeface="宋体" pitchFamily="2" charset="-122"/>
              </a:rPr>
              <a:t>参数（或</a:t>
            </a:r>
            <a:r>
              <a:rPr lang="zh-CN" altLang="en-US" dirty="0" smtClean="0">
                <a:latin typeface="宋体" pitchFamily="2" charset="-122"/>
                <a:ea typeface="宋体" pitchFamily="2" charset="-122"/>
              </a:rPr>
              <a:t>参数</a:t>
            </a:r>
            <a:r>
              <a:rPr lang="zh-CN" altLang="en-US" dirty="0" smtClean="0">
                <a:latin typeface="宋体" pitchFamily="2" charset="-122"/>
                <a:ea typeface="宋体" pitchFamily="2" charset="-122"/>
              </a:rPr>
              <a:t>向量），</a:t>
            </a:r>
            <a:r>
              <a:rPr lang="el-GR" altLang="zh-CN" dirty="0" smtClean="0">
                <a:ea typeface="宋体" pitchFamily="2" charset="-122"/>
              </a:rPr>
              <a:t> 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是</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a:t>
            </a:r>
            <a:r>
              <a:rPr lang="zh-CN" altLang="en-US" dirty="0" smtClean="0">
                <a:latin typeface="宋体" pitchFamily="2" charset="-122"/>
                <a:ea typeface="宋体" pitchFamily="2" charset="-122"/>
              </a:rPr>
              <a:t>先验</a:t>
            </a:r>
            <a:r>
              <a:rPr lang="zh-CN" altLang="en-US" dirty="0" smtClean="0">
                <a:latin typeface="宋体" pitchFamily="2" charset="-122"/>
                <a:ea typeface="宋体" pitchFamily="2" charset="-122"/>
              </a:rPr>
              <a:t>密度函数，假如</a:t>
            </a:r>
            <a:r>
              <a:rPr lang="zh-CN" altLang="en-US" dirty="0" smtClean="0">
                <a:latin typeface="宋体" pitchFamily="2" charset="-122"/>
                <a:ea typeface="宋体" pitchFamily="2" charset="-122"/>
              </a:rPr>
              <a:t>由抽样信息算得的后验密度函数</a:t>
            </a:r>
            <a:r>
              <a:rPr lang="zh-CN" altLang="en-US" dirty="0" smtClean="0">
                <a:latin typeface="宋体" pitchFamily="2" charset="-122"/>
                <a:ea typeface="宋体" pitchFamily="2" charset="-122"/>
              </a:rPr>
              <a:t>与</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有</a:t>
            </a:r>
            <a:r>
              <a:rPr lang="zh-CN" altLang="en-US" dirty="0" smtClean="0">
                <a:latin typeface="宋体" pitchFamily="2" charset="-122"/>
                <a:ea typeface="宋体" pitchFamily="2" charset="-122"/>
              </a:rPr>
              <a:t>相同的函数</a:t>
            </a:r>
            <a:r>
              <a:rPr lang="zh-CN" altLang="en-US" dirty="0" smtClean="0">
                <a:latin typeface="宋体" pitchFamily="2" charset="-122"/>
                <a:ea typeface="宋体" pitchFamily="2" charset="-122"/>
              </a:rPr>
              <a:t>形式，则称</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是</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的（自然）</a:t>
            </a:r>
            <a:r>
              <a:rPr lang="zh-CN" altLang="en-US" dirty="0" smtClean="0">
                <a:solidFill>
                  <a:schemeClr val="accent3"/>
                </a:solidFill>
                <a:latin typeface="宋体" pitchFamily="2" charset="-122"/>
                <a:ea typeface="宋体" pitchFamily="2" charset="-122"/>
              </a:rPr>
              <a:t>共轭先验分布</a:t>
            </a:r>
            <a:r>
              <a:rPr lang="zh-CN" altLang="en-US" dirty="0" smtClean="0">
                <a:latin typeface="宋体" pitchFamily="2" charset="-122"/>
                <a:ea typeface="宋体" pitchFamily="2" charset="-122"/>
              </a:rPr>
              <a:t>。</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1.3.2 </a:t>
            </a:r>
            <a:r>
              <a:rPr lang="zh-CN" altLang="en-US" sz="2300" dirty="0" smtClean="0">
                <a:latin typeface="宋体" pitchFamily="2" charset="-122"/>
                <a:ea typeface="宋体" pitchFamily="2" charset="-122"/>
              </a:rPr>
              <a:t>后验分布</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计算</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在给定</a:t>
            </a:r>
            <a:r>
              <a:rPr lang="zh-CN" altLang="en-US" sz="2300" dirty="0" smtClean="0">
                <a:latin typeface="宋体" pitchFamily="2" charset="-122"/>
                <a:ea typeface="宋体" pitchFamily="2" charset="-122"/>
              </a:rPr>
              <a:t>样本分布</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和先验分布</a:t>
            </a:r>
            <a:r>
              <a:rPr lang="el-GR" altLang="zh-CN" sz="2300" dirty="0" smtClean="0">
                <a:ea typeface="宋体" pitchFamily="2" charset="-122"/>
              </a:rPr>
              <a:t>π</a:t>
            </a:r>
            <a:r>
              <a:rPr lang="en-US" altLang="zh-CN" sz="2300" dirty="0" smtClean="0">
                <a:latin typeface="宋体" pitchFamily="2" charset="-122"/>
                <a:ea typeface="宋体" pitchFamily="2" charset="-122"/>
              </a:rPr>
              <a:t>(</a:t>
            </a:r>
            <a:r>
              <a:rPr lang="el-GR" altLang="zh-CN" sz="2300" dirty="0" smtClean="0">
                <a:ea typeface="宋体" pitchFamily="2" charset="-122"/>
              </a:rPr>
              <a:t>θ</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后</a:t>
            </a:r>
            <a:r>
              <a:rPr lang="zh-CN" altLang="en-US" sz="2300" dirty="0" smtClean="0">
                <a:latin typeface="宋体" pitchFamily="2" charset="-122"/>
                <a:ea typeface="宋体" pitchFamily="2" charset="-122"/>
              </a:rPr>
              <a:t>可用贝叶斯公式</a:t>
            </a:r>
            <a:r>
              <a:rPr lang="zh-CN" altLang="en-US" sz="2300" dirty="0" smtClean="0">
                <a:latin typeface="宋体" pitchFamily="2" charset="-122"/>
                <a:ea typeface="宋体" pitchFamily="2" charset="-122"/>
              </a:rPr>
              <a:t>计算</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的后验分布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由于</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不</a:t>
            </a:r>
            <a:r>
              <a:rPr lang="zh-CN" altLang="en-US" sz="2300" dirty="0" smtClean="0">
                <a:latin typeface="宋体" pitchFamily="2" charset="-122"/>
                <a:ea typeface="宋体" pitchFamily="2" charset="-122"/>
              </a:rPr>
              <a:t>依赖</a:t>
            </a:r>
            <a:r>
              <a:rPr lang="zh-CN" altLang="en-US" sz="2300" dirty="0" smtClean="0">
                <a:latin typeface="宋体" pitchFamily="2" charset="-122"/>
                <a:ea typeface="宋体" pitchFamily="2" charset="-122"/>
              </a:rPr>
              <a:t>于</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在计算</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后验分布中仅起到一个正则化因子的</a:t>
            </a:r>
            <a:r>
              <a:rPr lang="zh-CN" altLang="en-US" sz="2300" dirty="0" smtClean="0">
                <a:latin typeface="宋体" pitchFamily="2" charset="-122"/>
                <a:ea typeface="宋体" pitchFamily="2" charset="-122"/>
              </a:rPr>
              <a:t>作用。假如把</a:t>
            </a:r>
            <a:r>
              <a:rPr lang="en-US" altLang="zh-CN" sz="2300" dirty="0" smtClean="0">
                <a:latin typeface="宋体" pitchFamily="2" charset="-122"/>
                <a:ea typeface="宋体" pitchFamily="2" charset="-122"/>
              </a:rPr>
              <a:t>m(x)</a:t>
            </a:r>
            <a:r>
              <a:rPr lang="zh-CN" altLang="en-US" sz="2300" dirty="0" smtClean="0">
                <a:latin typeface="宋体" pitchFamily="2" charset="-122"/>
                <a:ea typeface="宋体" pitchFamily="2" charset="-122"/>
              </a:rPr>
              <a:t>省略</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把</a:t>
            </a:r>
            <a:r>
              <a:rPr lang="zh-CN" altLang="en-US" sz="2300" dirty="0" smtClean="0">
                <a:latin typeface="宋体" pitchFamily="2" charset="-122"/>
                <a:ea typeface="宋体" pitchFamily="2" charset="-122"/>
              </a:rPr>
              <a:t>贝叶斯公式改写为如下等价</a:t>
            </a:r>
            <a:r>
              <a:rPr lang="zh-CN" altLang="en-US" sz="2300" dirty="0" smtClean="0">
                <a:latin typeface="宋体" pitchFamily="2" charset="-122"/>
                <a:ea typeface="宋体" pitchFamily="2" charset="-122"/>
              </a:rPr>
              <a:t>形式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graphicFrame>
        <p:nvGraphicFramePr>
          <p:cNvPr id="2051" name="Object 3"/>
          <p:cNvGraphicFramePr>
            <a:graphicFrameLocks noChangeAspect="1"/>
          </p:cNvGraphicFramePr>
          <p:nvPr/>
        </p:nvGraphicFramePr>
        <p:xfrm>
          <a:off x="2571736" y="3214685"/>
          <a:ext cx="3214710" cy="370038"/>
        </p:xfrm>
        <a:graphic>
          <a:graphicData uri="http://schemas.openxmlformats.org/presentationml/2006/ole">
            <p:oleObj spid="_x0000_s2051" name="Equation" r:id="rId3" imgW="1765080" imgH="203040" progId="Equation.DSMT4">
              <p:embed/>
            </p:oleObj>
          </a:graphicData>
        </a:graphic>
      </p:graphicFrame>
      <p:graphicFrame>
        <p:nvGraphicFramePr>
          <p:cNvPr id="2052" name="Object 4"/>
          <p:cNvGraphicFramePr>
            <a:graphicFrameLocks noChangeAspect="1"/>
          </p:cNvGraphicFramePr>
          <p:nvPr/>
        </p:nvGraphicFramePr>
        <p:xfrm>
          <a:off x="2643174" y="5000636"/>
          <a:ext cx="2786082" cy="405248"/>
        </p:xfrm>
        <a:graphic>
          <a:graphicData uri="http://schemas.openxmlformats.org/presentationml/2006/ole">
            <p:oleObj spid="_x0000_s2052" name="Equation" r:id="rId4" imgW="1396800" imgH="203040" progId="Equation.DSMT4">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latin typeface="宋体" pitchFamily="2" charset="-122"/>
                <a:ea typeface="宋体" pitchFamily="2" charset="-122"/>
              </a:rPr>
              <a:t>其中符号“  ”表示两边仅差一个常数因子，一个不依赖于</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的常数因子。（</a:t>
            </a:r>
            <a:r>
              <a:rPr lang="en-US" altLang="zh-CN" dirty="0" smtClean="0">
                <a:latin typeface="宋体" pitchFamily="2" charset="-122"/>
                <a:ea typeface="宋体" pitchFamily="2" charset="-122"/>
              </a:rPr>
              <a:t>1.3.5</a:t>
            </a:r>
            <a:r>
              <a:rPr lang="zh-CN" altLang="en-US" dirty="0" smtClean="0">
                <a:latin typeface="宋体" pitchFamily="2" charset="-122"/>
                <a:ea typeface="宋体" pitchFamily="2" charset="-122"/>
              </a:rPr>
              <a:t>）式右端虽不是正常的密度函数，但它是后验分布</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en-US" altLang="zh-CN" b="1" dirty="0" smtClean="0">
                <a:latin typeface="宋体" pitchFamily="2" charset="-122"/>
                <a:ea typeface="宋体" pitchFamily="2" charset="-122"/>
              </a:rPr>
              <a:t>x</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的核，在需要时可以利用适当方式计算出后验密度，特别当看出</a:t>
            </a:r>
            <a:r>
              <a:rPr lang="el-GR" altLang="zh-CN" dirty="0" smtClean="0">
                <a:ea typeface="宋体" pitchFamily="2" charset="-122"/>
              </a:rPr>
              <a:t>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en-US" altLang="zh-CN" b="1" dirty="0" smtClean="0">
                <a:latin typeface="宋体" pitchFamily="2" charset="-122"/>
                <a:ea typeface="宋体" pitchFamily="2" charset="-122"/>
              </a:rPr>
              <a:t>x</a:t>
            </a:r>
            <a:r>
              <a:rPr lang="en-US" altLang="zh-CN" dirty="0" smtClean="0">
                <a:latin typeface="宋体" pitchFamily="2" charset="-122"/>
                <a:ea typeface="宋体" pitchFamily="2" charset="-122"/>
              </a:rPr>
              <a:t>)</a:t>
            </a:r>
            <a:r>
              <a:rPr lang="el-GR" altLang="zh-CN" dirty="0" smtClean="0">
                <a:ea typeface="宋体" pitchFamily="2" charset="-122"/>
              </a:rPr>
              <a:t> π</a:t>
            </a:r>
            <a:r>
              <a:rPr lang="en-US" altLang="zh-CN" dirty="0" smtClean="0">
                <a:latin typeface="宋体" pitchFamily="2" charset="-122"/>
                <a:ea typeface="宋体" pitchFamily="2" charset="-122"/>
              </a:rPr>
              <a:t>(</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的核就是某常用分布的核时，不用计算</a:t>
            </a:r>
            <a:r>
              <a:rPr lang="en-US" altLang="zh-CN" dirty="0" smtClean="0">
                <a:latin typeface="宋体" pitchFamily="2" charset="-122"/>
                <a:ea typeface="宋体" pitchFamily="2" charset="-122"/>
              </a:rPr>
              <a:t>m(x)</a:t>
            </a:r>
            <a:r>
              <a:rPr lang="zh-CN" altLang="en-US" dirty="0" smtClean="0">
                <a:latin typeface="宋体" pitchFamily="2" charset="-122"/>
                <a:ea typeface="宋体" pitchFamily="2" charset="-122"/>
              </a:rPr>
              <a:t>就可很快恢复所缺常数因子。这样一来就可简化后验分布的计算，这在共轭先验分布与非共轭先验分布场合都可使用。</a:t>
            </a:r>
          </a:p>
          <a:p>
            <a:endParaRPr lang="zh-CN" altLang="en-US" dirty="0"/>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graphicFrame>
        <p:nvGraphicFramePr>
          <p:cNvPr id="3075" name="Object 3"/>
          <p:cNvGraphicFramePr>
            <a:graphicFrameLocks noChangeAspect="1"/>
          </p:cNvGraphicFramePr>
          <p:nvPr/>
        </p:nvGraphicFramePr>
        <p:xfrm>
          <a:off x="2285984" y="1571612"/>
          <a:ext cx="601663" cy="349250"/>
        </p:xfrm>
        <a:graphic>
          <a:graphicData uri="http://schemas.openxmlformats.org/presentationml/2006/ole">
            <p:oleObj spid="_x0000_s3075" name="Equation" r:id="rId3" imgW="152280" imgH="12672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dirty="0" smtClean="0">
                <a:latin typeface="宋体" pitchFamily="2" charset="-122"/>
                <a:ea typeface="宋体" pitchFamily="2" charset="-122"/>
              </a:rPr>
              <a:t>1.3.3  </a:t>
            </a:r>
            <a:r>
              <a:rPr lang="zh-CN" altLang="en-US" dirty="0" smtClean="0">
                <a:latin typeface="宋体" pitchFamily="2" charset="-122"/>
                <a:ea typeface="宋体" pitchFamily="2" charset="-122"/>
              </a:rPr>
              <a:t>共轭</a:t>
            </a:r>
            <a:r>
              <a:rPr lang="zh-CN" altLang="en-US" dirty="0" smtClean="0">
                <a:latin typeface="宋体" pitchFamily="2" charset="-122"/>
                <a:ea typeface="宋体" pitchFamily="2" charset="-122"/>
              </a:rPr>
              <a:t>先验分布的</a:t>
            </a:r>
            <a:r>
              <a:rPr lang="zh-CN" altLang="en-US" dirty="0" smtClean="0">
                <a:latin typeface="宋体" pitchFamily="2" charset="-122"/>
                <a:ea typeface="宋体" pitchFamily="2" charset="-122"/>
              </a:rPr>
              <a:t>优缺点</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共轭先验分布在很多场合被</a:t>
            </a:r>
            <a:r>
              <a:rPr lang="zh-CN" altLang="en-US" dirty="0" smtClean="0">
                <a:latin typeface="宋体" pitchFamily="2" charset="-122"/>
                <a:ea typeface="宋体" pitchFamily="2" charset="-122"/>
              </a:rPr>
              <a:t>采用，因为</a:t>
            </a:r>
            <a:r>
              <a:rPr lang="zh-CN" altLang="en-US" dirty="0" smtClean="0">
                <a:latin typeface="宋体" pitchFamily="2" charset="-122"/>
                <a:ea typeface="宋体" pitchFamily="2" charset="-122"/>
              </a:rPr>
              <a:t>它有二个</a:t>
            </a:r>
            <a:r>
              <a:rPr lang="zh-CN" altLang="en-US" dirty="0" smtClean="0">
                <a:latin typeface="宋体" pitchFamily="2" charset="-122"/>
                <a:ea typeface="宋体" pitchFamily="2" charset="-122"/>
              </a:rPr>
              <a:t>优点：</a:t>
            </a:r>
            <a:endParaRPr lang="en-US" altLang="zh-CN" dirty="0" smtClean="0">
              <a:latin typeface="宋体" pitchFamily="2" charset="-122"/>
              <a:ea typeface="宋体" pitchFamily="2" charset="-122"/>
            </a:endParaRPr>
          </a:p>
          <a:p>
            <a:r>
              <a:rPr lang="en-US" altLang="zh-CN" dirty="0" smtClean="0">
                <a:latin typeface="宋体" pitchFamily="2" charset="-122"/>
                <a:ea typeface="宋体" pitchFamily="2" charset="-122"/>
              </a:rPr>
              <a:t>1.</a:t>
            </a:r>
            <a:r>
              <a:rPr lang="zh-CN" altLang="en-US" dirty="0" smtClean="0">
                <a:latin typeface="宋体" pitchFamily="2" charset="-122"/>
                <a:ea typeface="宋体" pitchFamily="2" charset="-122"/>
              </a:rPr>
              <a:t>计算方便，这</a:t>
            </a:r>
            <a:r>
              <a:rPr lang="zh-CN" altLang="en-US" dirty="0" smtClean="0">
                <a:latin typeface="宋体" pitchFamily="2" charset="-122"/>
                <a:ea typeface="宋体" pitchFamily="2" charset="-122"/>
              </a:rPr>
              <a:t>可从上面二个例子和习题中</a:t>
            </a:r>
            <a:r>
              <a:rPr lang="zh-CN" altLang="en-US" dirty="0" smtClean="0">
                <a:latin typeface="宋体" pitchFamily="2" charset="-122"/>
                <a:ea typeface="宋体" pitchFamily="2" charset="-122"/>
              </a:rPr>
              <a:t>体会。</a:t>
            </a:r>
            <a:endParaRPr lang="en-US" altLang="zh-CN" dirty="0" smtClean="0">
              <a:latin typeface="宋体" pitchFamily="2" charset="-122"/>
              <a:ea typeface="宋体" pitchFamily="2" charset="-122"/>
            </a:endParaRPr>
          </a:p>
          <a:p>
            <a:r>
              <a:rPr lang="en-US" altLang="zh-CN" dirty="0" smtClean="0">
                <a:latin typeface="宋体" pitchFamily="2" charset="-122"/>
                <a:ea typeface="宋体" pitchFamily="2" charset="-122"/>
              </a:rPr>
              <a:t>2.</a:t>
            </a:r>
            <a:r>
              <a:rPr lang="zh-CN" altLang="en-US" dirty="0" smtClean="0">
                <a:latin typeface="宋体" pitchFamily="2" charset="-122"/>
                <a:ea typeface="宋体" pitchFamily="2" charset="-122"/>
              </a:rPr>
              <a:t>后验分布</a:t>
            </a:r>
            <a:r>
              <a:rPr lang="zh-CN" altLang="en-US" dirty="0" smtClean="0">
                <a:latin typeface="宋体" pitchFamily="2" charset="-122"/>
                <a:ea typeface="宋体" pitchFamily="2" charset="-122"/>
              </a:rPr>
              <a:t>的一些参数可得到很好的</a:t>
            </a:r>
            <a:r>
              <a:rPr lang="zh-CN" altLang="en-US" dirty="0" smtClean="0">
                <a:latin typeface="宋体" pitchFamily="2" charset="-122"/>
                <a:ea typeface="宋体" pitchFamily="2" charset="-122"/>
              </a:rPr>
              <a:t>解释。</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428596" y="1714488"/>
            <a:ext cx="8229600" cy="4525963"/>
          </a:xfrm>
        </p:spPr>
        <p:txBody>
          <a:bodyPr/>
          <a:lstStyle/>
          <a:p>
            <a:pPr>
              <a:lnSpc>
                <a:spcPct val="150000"/>
              </a:lnSpc>
            </a:pPr>
            <a:r>
              <a:rPr lang="zh-CN" altLang="en-US" dirty="0" smtClean="0">
                <a:latin typeface="宋体" pitchFamily="2" charset="-122"/>
                <a:ea typeface="宋体" pitchFamily="2" charset="-122"/>
              </a:rPr>
              <a:t>第一节 三种信息</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第二节 贝叶斯公式</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第三节 共轭先验分布</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第四</a:t>
            </a:r>
            <a:r>
              <a:rPr lang="zh-CN" altLang="en-US" dirty="0" smtClean="0">
                <a:latin typeface="宋体" pitchFamily="2" charset="-122"/>
                <a:ea typeface="宋体" pitchFamily="2" charset="-122"/>
              </a:rPr>
              <a:t>节 超参数模型</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第五节 多参数模型</a:t>
            </a:r>
            <a:endParaRPr lang="en-US" altLang="zh-CN" dirty="0" smtClean="0">
              <a:latin typeface="宋体" pitchFamily="2" charset="-122"/>
              <a:ea typeface="宋体" pitchFamily="2" charset="-122"/>
            </a:endParaRPr>
          </a:p>
          <a:p>
            <a:pPr>
              <a:lnSpc>
                <a:spcPct val="150000"/>
              </a:lnSpc>
            </a:pPr>
            <a:r>
              <a:rPr lang="zh-CN" altLang="en-US" dirty="0" smtClean="0">
                <a:latin typeface="宋体" pitchFamily="2" charset="-122"/>
                <a:ea typeface="宋体" pitchFamily="2" charset="-122"/>
              </a:rPr>
              <a:t>第六节 充分统计量</a:t>
            </a:r>
            <a:endParaRPr lang="en-US" altLang="zh-CN" dirty="0" smtClean="0">
              <a:latin typeface="宋体" pitchFamily="2" charset="-122"/>
              <a:ea typeface="宋体" pitchFamily="2" charset="-122"/>
            </a:endParaRPr>
          </a:p>
        </p:txBody>
      </p:sp>
      <p:sp>
        <p:nvSpPr>
          <p:cNvPr id="10" name="标题 9"/>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第一章 先验分布与后验分布</a:t>
            </a:r>
            <a:endParaRPr lang="zh-CN" altLang="en-US" sz="4000" dirty="0">
              <a:solidFill>
                <a:schemeClr val="tx1"/>
              </a:solidFill>
              <a:effectLst/>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在贝叶斯统计中先验分布的选取应以合理性作为首要</a:t>
            </a:r>
            <a:r>
              <a:rPr lang="zh-CN" altLang="en-US" sz="2300" dirty="0" smtClean="0">
                <a:latin typeface="宋体" pitchFamily="2" charset="-122"/>
                <a:ea typeface="宋体" pitchFamily="2" charset="-122"/>
              </a:rPr>
              <a:t>原则</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计算</a:t>
            </a:r>
            <a:r>
              <a:rPr lang="zh-CN" altLang="en-US" sz="2300" dirty="0" smtClean="0">
                <a:latin typeface="宋体" pitchFamily="2" charset="-122"/>
                <a:ea typeface="宋体" pitchFamily="2" charset="-122"/>
              </a:rPr>
              <a:t>上的方便</a:t>
            </a:r>
            <a:r>
              <a:rPr lang="zh-CN" altLang="en-US" sz="2300" dirty="0" smtClean="0">
                <a:latin typeface="宋体" pitchFamily="2" charset="-122"/>
                <a:ea typeface="宋体" pitchFamily="2" charset="-122"/>
              </a:rPr>
              <a:t>与先验</a:t>
            </a:r>
            <a:r>
              <a:rPr lang="zh-CN" altLang="en-US" sz="2300" dirty="0" smtClean="0">
                <a:latin typeface="宋体" pitchFamily="2" charset="-122"/>
                <a:ea typeface="宋体" pitchFamily="2" charset="-122"/>
              </a:rPr>
              <a:t>的合理性相比那还是第二位</a:t>
            </a:r>
            <a:r>
              <a:rPr lang="zh-CN" altLang="en-US" sz="2300" dirty="0" smtClean="0">
                <a:latin typeface="宋体" pitchFamily="2" charset="-122"/>
                <a:ea typeface="宋体" pitchFamily="2" charset="-122"/>
              </a:rPr>
              <a:t>的。当样本均值</a:t>
            </a:r>
            <a:r>
              <a:rPr lang="en-US" altLang="zh-CN" sz="2300" dirty="0" smtClean="0">
                <a:latin typeface="宋体" pitchFamily="2" charset="-122"/>
                <a:ea typeface="宋体" pitchFamily="2" charset="-122"/>
              </a:rPr>
              <a:t>x</a:t>
            </a:r>
            <a:r>
              <a:rPr lang="zh-CN" altLang="en-US" sz="2300" dirty="0" smtClean="0">
                <a:latin typeface="宋体" pitchFamily="2" charset="-122"/>
                <a:ea typeface="宋体" pitchFamily="2" charset="-122"/>
              </a:rPr>
              <a:t>与</a:t>
            </a:r>
            <a:r>
              <a:rPr lang="zh-CN" altLang="en-US" sz="2300" dirty="0" smtClean="0">
                <a:latin typeface="宋体" pitchFamily="2" charset="-122"/>
                <a:ea typeface="宋体" pitchFamily="2" charset="-122"/>
              </a:rPr>
              <a:t>先验均值相距较远</a:t>
            </a:r>
            <a:r>
              <a:rPr lang="zh-CN" altLang="en-US" sz="2300" dirty="0" smtClean="0">
                <a:latin typeface="宋体" pitchFamily="2" charset="-122"/>
                <a:ea typeface="宋体" pitchFamily="2" charset="-122"/>
              </a:rPr>
              <a:t>时，看来后验分布</a:t>
            </a:r>
            <a:r>
              <a:rPr lang="zh-CN" altLang="en-US" sz="2300" dirty="0" smtClean="0">
                <a:latin typeface="宋体" pitchFamily="2" charset="-122"/>
                <a:ea typeface="宋体" pitchFamily="2" charset="-122"/>
              </a:rPr>
              <a:t>应有二个峰才更为</a:t>
            </a:r>
            <a:r>
              <a:rPr lang="zh-CN" altLang="en-US" sz="2300" dirty="0" smtClean="0">
                <a:latin typeface="宋体" pitchFamily="2" charset="-122"/>
                <a:ea typeface="宋体" pitchFamily="2" charset="-122"/>
              </a:rPr>
              <a:t>合理，可</a:t>
            </a:r>
            <a:r>
              <a:rPr lang="zh-CN" altLang="en-US" sz="2300" dirty="0" smtClean="0">
                <a:latin typeface="宋体" pitchFamily="2" charset="-122"/>
                <a:ea typeface="宋体" pitchFamily="2" charset="-122"/>
              </a:rPr>
              <a:t>使用共轭</a:t>
            </a:r>
            <a:r>
              <a:rPr lang="zh-CN" altLang="en-US" sz="2300" dirty="0" smtClean="0">
                <a:latin typeface="宋体" pitchFamily="2" charset="-122"/>
                <a:ea typeface="宋体" pitchFamily="2" charset="-122"/>
              </a:rPr>
              <a:t>先验分布（如</a:t>
            </a:r>
            <a:r>
              <a:rPr lang="zh-CN" altLang="en-US" sz="2300" dirty="0" smtClean="0">
                <a:latin typeface="宋体" pitchFamily="2" charset="-122"/>
                <a:ea typeface="宋体" pitchFamily="2" charset="-122"/>
              </a:rPr>
              <a:t>在正态均值</a:t>
            </a:r>
            <a:r>
              <a:rPr lang="zh-CN" altLang="en-US" sz="2300" dirty="0" smtClean="0">
                <a:latin typeface="宋体" pitchFamily="2" charset="-122"/>
                <a:ea typeface="宋体" pitchFamily="2" charset="-122"/>
              </a:rPr>
              <a:t>场合）逼使后验分布</a:t>
            </a:r>
            <a:r>
              <a:rPr lang="zh-CN" altLang="en-US" sz="2300" dirty="0" smtClean="0">
                <a:latin typeface="宋体" pitchFamily="2" charset="-122"/>
                <a:ea typeface="宋体" pitchFamily="2" charset="-122"/>
              </a:rPr>
              <a:t>只有一个</a:t>
            </a:r>
            <a:r>
              <a:rPr lang="zh-CN" altLang="en-US" sz="2300" dirty="0" smtClean="0">
                <a:latin typeface="宋体" pitchFamily="2" charset="-122"/>
                <a:ea typeface="宋体" pitchFamily="2" charset="-122"/>
              </a:rPr>
              <a:t>峰，从而</a:t>
            </a:r>
            <a:r>
              <a:rPr lang="zh-CN" altLang="en-US" sz="2300" dirty="0" smtClean="0">
                <a:latin typeface="宋体" pitchFamily="2" charset="-122"/>
                <a:ea typeface="宋体" pitchFamily="2" charset="-122"/>
              </a:rPr>
              <a:t>会掩盖</a:t>
            </a:r>
            <a:r>
              <a:rPr lang="zh-CN" altLang="en-US" sz="2300" dirty="0" smtClean="0">
                <a:latin typeface="宋体" pitchFamily="2" charset="-122"/>
                <a:ea typeface="宋体" pitchFamily="2" charset="-122"/>
              </a:rPr>
              <a:t>实际情况，引起误用。在</a:t>
            </a:r>
            <a:r>
              <a:rPr lang="zh-CN" altLang="en-US" sz="2300" dirty="0" smtClean="0">
                <a:latin typeface="宋体" pitchFamily="2" charset="-122"/>
                <a:ea typeface="宋体" pitchFamily="2" charset="-122"/>
              </a:rPr>
              <a:t>考虑到先验的合理性</a:t>
            </a:r>
            <a:r>
              <a:rPr lang="zh-CN" altLang="en-US" sz="2300" dirty="0" smtClean="0">
                <a:latin typeface="宋体" pitchFamily="2" charset="-122"/>
                <a:ea typeface="宋体" pitchFamily="2" charset="-122"/>
              </a:rPr>
              <a:t>之后，充分</a:t>
            </a:r>
            <a:r>
              <a:rPr lang="zh-CN" altLang="en-US" sz="2300" dirty="0" smtClean="0">
                <a:latin typeface="宋体" pitchFamily="2" charset="-122"/>
                <a:ea typeface="宋体" pitchFamily="2" charset="-122"/>
              </a:rPr>
              <a:t>发挥共轭先验分布吸引人们的性质是我们采取的</a:t>
            </a:r>
            <a:r>
              <a:rPr lang="zh-CN" altLang="en-US" sz="2300" dirty="0" smtClean="0">
                <a:latin typeface="宋体" pitchFamily="2" charset="-122"/>
                <a:ea typeface="宋体" pitchFamily="2" charset="-122"/>
              </a:rPr>
              <a:t>策略。因为，以正态分布为例，先验分布类</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还是</a:t>
            </a:r>
            <a:r>
              <a:rPr lang="zh-CN" altLang="en-US" sz="2300" dirty="0" smtClean="0">
                <a:latin typeface="宋体" pitchFamily="2" charset="-122"/>
                <a:ea typeface="宋体" pitchFamily="2" charset="-122"/>
              </a:rPr>
              <a:t>足够大</a:t>
            </a:r>
            <a:r>
              <a:rPr lang="zh-CN" altLang="en-US" sz="2300" dirty="0" smtClean="0">
                <a:latin typeface="宋体" pitchFamily="2" charset="-122"/>
                <a:ea typeface="宋体" pitchFamily="2" charset="-122"/>
              </a:rPr>
              <a:t>的，使</a:t>
            </a:r>
            <a:r>
              <a:rPr lang="zh-CN" altLang="en-US" sz="2300" dirty="0" smtClean="0">
                <a:latin typeface="宋体" pitchFamily="2" charset="-122"/>
                <a:ea typeface="宋体" pitchFamily="2" charset="-122"/>
              </a:rPr>
              <a:t>正态分布在</a:t>
            </a:r>
            <a:r>
              <a:rPr lang="zh-CN" altLang="en-US" sz="2300" dirty="0" smtClean="0">
                <a:latin typeface="宋体" pitchFamily="2" charset="-122"/>
                <a:ea typeface="宋体" pitchFamily="2" charset="-122"/>
              </a:rPr>
              <a:t>不少</a:t>
            </a:r>
            <a:r>
              <a:rPr lang="zh-CN" altLang="en-US" sz="2300" dirty="0" smtClean="0">
                <a:latin typeface="宋体" pitchFamily="2" charset="-122"/>
                <a:ea typeface="宋体" pitchFamily="2" charset="-122"/>
              </a:rPr>
              <a:t>场合用来概括先验信息是合理</a:t>
            </a:r>
            <a:r>
              <a:rPr lang="zh-CN" altLang="en-US" sz="2300" dirty="0" smtClean="0">
                <a:latin typeface="宋体" pitchFamily="2" charset="-122"/>
                <a:ea typeface="宋体" pitchFamily="2" charset="-122"/>
              </a:rPr>
              <a:t>的。</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graphicFrame>
        <p:nvGraphicFramePr>
          <p:cNvPr id="4098" name="Object 2"/>
          <p:cNvGraphicFramePr>
            <a:graphicFrameLocks noChangeAspect="1"/>
          </p:cNvGraphicFramePr>
          <p:nvPr/>
        </p:nvGraphicFramePr>
        <p:xfrm>
          <a:off x="1500166" y="4000504"/>
          <a:ext cx="2928958" cy="373910"/>
        </p:xfrm>
        <a:graphic>
          <a:graphicData uri="http://schemas.openxmlformats.org/presentationml/2006/ole">
            <p:oleObj spid="_x0000_s4098" name="Equation" r:id="rId3" imgW="1790640" imgH="228600" progId="Equation.DSMT4">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1.3.4 </a:t>
            </a:r>
            <a:r>
              <a:rPr lang="zh-CN" altLang="en-US" sz="2300" dirty="0" smtClean="0">
                <a:latin typeface="宋体" pitchFamily="2" charset="-122"/>
                <a:ea typeface="宋体" pitchFamily="2" charset="-122"/>
              </a:rPr>
              <a:t>常用</a:t>
            </a:r>
            <a:r>
              <a:rPr lang="zh-CN" altLang="en-US" sz="2300" dirty="0" smtClean="0">
                <a:latin typeface="宋体" pitchFamily="2" charset="-122"/>
                <a:ea typeface="宋体" pitchFamily="2" charset="-122"/>
              </a:rPr>
              <a:t>的共轭先验分布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共轭</a:t>
            </a:r>
            <a:r>
              <a:rPr lang="zh-CN" altLang="en-US" sz="2300" dirty="0" smtClean="0">
                <a:latin typeface="宋体" pitchFamily="2" charset="-122"/>
                <a:ea typeface="宋体" pitchFamily="2" charset="-122"/>
              </a:rPr>
              <a:t>先验分布的选取是由</a:t>
            </a:r>
            <a:r>
              <a:rPr lang="zh-CN" altLang="en-US" sz="2300" dirty="0" smtClean="0">
                <a:latin typeface="宋体" pitchFamily="2" charset="-122"/>
                <a:ea typeface="宋体" pitchFamily="2" charset="-122"/>
              </a:rPr>
              <a:t>似然函数</a:t>
            </a:r>
            <a:r>
              <a:rPr lang="en-US" altLang="zh-CN" sz="2300" dirty="0" smtClean="0">
                <a:latin typeface="宋体" pitchFamily="2" charset="-122"/>
                <a:ea typeface="宋体" pitchFamily="2" charset="-122"/>
              </a:rPr>
              <a:t>L(</a:t>
            </a:r>
            <a:r>
              <a:rPr lang="el-GR" altLang="zh-CN" sz="2300" dirty="0" smtClean="0">
                <a:ea typeface="宋体" pitchFamily="2" charset="-122"/>
              </a:rPr>
              <a:t>θ</a:t>
            </a:r>
            <a:r>
              <a:rPr lang="en-US" altLang="zh-CN" sz="2300" dirty="0" smtClean="0">
                <a:latin typeface="宋体" pitchFamily="2" charset="-122"/>
                <a:ea typeface="宋体" pitchFamily="2" charset="-122"/>
              </a:rPr>
              <a:t>)=p(x|</a:t>
            </a:r>
            <a:r>
              <a:rPr lang="el-GR" altLang="zh-CN" sz="2300" dirty="0" smtClean="0">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中</a:t>
            </a:r>
            <a:r>
              <a:rPr lang="zh-CN" altLang="en-US" sz="2300" dirty="0" smtClean="0">
                <a:latin typeface="宋体" pitchFamily="2" charset="-122"/>
                <a:ea typeface="宋体" pitchFamily="2" charset="-122"/>
              </a:rPr>
              <a:t>所</a:t>
            </a:r>
            <a:r>
              <a:rPr lang="zh-CN" altLang="en-US" sz="2300" dirty="0" smtClean="0">
                <a:latin typeface="宋体" pitchFamily="2" charset="-122"/>
                <a:ea typeface="宋体" pitchFamily="2" charset="-122"/>
              </a:rPr>
              <a:t>含</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因式所决定</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即</a:t>
            </a:r>
            <a:r>
              <a:rPr lang="zh-CN" altLang="en-US" sz="2300" dirty="0" smtClean="0">
                <a:latin typeface="宋体" pitchFamily="2" charset="-122"/>
                <a:ea typeface="宋体" pitchFamily="2" charset="-122"/>
              </a:rPr>
              <a:t>选与</a:t>
            </a:r>
            <a:r>
              <a:rPr lang="zh-CN" altLang="en-US" sz="2300" dirty="0" smtClean="0">
                <a:latin typeface="宋体" pitchFamily="2" charset="-122"/>
                <a:ea typeface="宋体" pitchFamily="2" charset="-122"/>
              </a:rPr>
              <a:t>似然函数（</a:t>
            </a:r>
            <a:r>
              <a:rPr lang="el-GR" altLang="zh-CN" sz="2300" dirty="0" smtClean="0">
                <a:ea typeface="宋体" pitchFamily="2" charset="-122"/>
              </a:rPr>
              <a:t>θ</a:t>
            </a:r>
            <a:r>
              <a:rPr lang="zh-CN" altLang="en-US" sz="2300" dirty="0" smtClean="0">
                <a:latin typeface="宋体" pitchFamily="2" charset="-122"/>
                <a:ea typeface="宋体" pitchFamily="2" charset="-122"/>
              </a:rPr>
              <a:t>的函数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具有</a:t>
            </a:r>
            <a:r>
              <a:rPr lang="zh-CN" altLang="en-US" sz="2300" dirty="0" smtClean="0">
                <a:latin typeface="宋体" pitchFamily="2" charset="-122"/>
                <a:ea typeface="宋体" pitchFamily="2" charset="-122"/>
              </a:rPr>
              <a:t>相同核的分布作为</a:t>
            </a:r>
            <a:r>
              <a:rPr lang="zh-CN" altLang="en-US" sz="2300" dirty="0" smtClean="0">
                <a:latin typeface="宋体" pitchFamily="2" charset="-122"/>
                <a:ea typeface="宋体" pitchFamily="2" charset="-122"/>
              </a:rPr>
              <a:t>先验分布</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若</a:t>
            </a:r>
            <a:r>
              <a:rPr lang="zh-CN" altLang="en-US" sz="2300" dirty="0" smtClean="0">
                <a:latin typeface="宋体" pitchFamily="2" charset="-122"/>
                <a:ea typeface="宋体" pitchFamily="2" charset="-122"/>
              </a:rPr>
              <a:t>此想法得以</a:t>
            </a:r>
            <a:r>
              <a:rPr lang="zh-CN" altLang="en-US" sz="2300" dirty="0" smtClean="0">
                <a:latin typeface="宋体" pitchFamily="2" charset="-122"/>
                <a:ea typeface="宋体" pitchFamily="2" charset="-122"/>
              </a:rPr>
              <a:t>实现，那</a:t>
            </a:r>
            <a:r>
              <a:rPr lang="zh-CN" altLang="en-US" sz="2300" dirty="0" smtClean="0">
                <a:latin typeface="宋体" pitchFamily="2" charset="-122"/>
                <a:ea typeface="宋体" pitchFamily="2" charset="-122"/>
              </a:rPr>
              <a:t>共轭先验分布就产生</a:t>
            </a:r>
            <a:r>
              <a:rPr lang="zh-CN" altLang="en-US" sz="2300" dirty="0" smtClean="0">
                <a:latin typeface="宋体" pitchFamily="2" charset="-122"/>
                <a:ea typeface="宋体" pitchFamily="2" charset="-122"/>
              </a:rPr>
              <a:t>了。</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倒伽马分布</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pic>
        <p:nvPicPr>
          <p:cNvPr id="5" name="图片 4" descr="图像 1.png"/>
          <p:cNvPicPr>
            <a:picLocks noChangeAspect="1"/>
          </p:cNvPicPr>
          <p:nvPr/>
        </p:nvPicPr>
        <p:blipFill>
          <a:blip r:embed="rId2"/>
          <a:stretch>
            <a:fillRect/>
          </a:stretch>
        </p:blipFill>
        <p:spPr>
          <a:xfrm>
            <a:off x="2214546" y="4714884"/>
            <a:ext cx="4000528" cy="642509"/>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图像 2.jpg"/>
          <p:cNvPicPr>
            <a:picLocks noGrp="1" noChangeAspect="1"/>
          </p:cNvPicPr>
          <p:nvPr>
            <p:ph idx="1"/>
          </p:nvPr>
        </p:nvPicPr>
        <p:blipFill>
          <a:blip r:embed="rId2"/>
          <a:stretch>
            <a:fillRect/>
          </a:stretch>
        </p:blipFill>
        <p:spPr>
          <a:xfrm>
            <a:off x="714348" y="1857364"/>
            <a:ext cx="7604928" cy="2571768"/>
          </a:xfrm>
        </p:spPr>
      </p:pic>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第三节 共轭先验分布</a:t>
            </a:r>
            <a:endParaRPr lang="zh-CN" altLang="en-US" sz="4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先验分布中所含的未知参数称为超</a:t>
            </a:r>
            <a:r>
              <a:rPr lang="zh-CN" altLang="en-US" sz="2300" dirty="0" smtClean="0">
                <a:latin typeface="宋体" pitchFamily="2" charset="-122"/>
                <a:ea typeface="宋体" pitchFamily="2" charset="-122"/>
              </a:rPr>
              <a:t>参数。譬如，成功</a:t>
            </a:r>
            <a:r>
              <a:rPr lang="zh-CN" altLang="en-US" sz="2300" dirty="0" smtClean="0">
                <a:latin typeface="宋体" pitchFamily="2" charset="-122"/>
                <a:ea typeface="宋体" pitchFamily="2" charset="-122"/>
              </a:rPr>
              <a:t>概率的共轭先验分布</a:t>
            </a:r>
            <a:r>
              <a:rPr lang="zh-CN" altLang="en-US" sz="2300" dirty="0" smtClean="0">
                <a:latin typeface="宋体" pitchFamily="2" charset="-122"/>
                <a:ea typeface="宋体" pitchFamily="2" charset="-122"/>
              </a:rPr>
              <a:t>是贝塔分布</a:t>
            </a:r>
            <a:r>
              <a:rPr lang="en-US" altLang="zh-CN" sz="2300" dirty="0" smtClean="0">
                <a:latin typeface="宋体" pitchFamily="2" charset="-122"/>
                <a:ea typeface="宋体" pitchFamily="2" charset="-122"/>
              </a:rPr>
              <a:t>Be(</a:t>
            </a:r>
            <a:r>
              <a:rPr lang="el-GR" altLang="zh-CN" sz="2300" dirty="0" smtClean="0">
                <a:latin typeface="宋体" pitchFamily="2" charset="-122"/>
                <a:ea typeface="宋体" pitchFamily="2" charset="-122"/>
              </a:rPr>
              <a:t>α</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β</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，它</a:t>
            </a:r>
            <a:r>
              <a:rPr lang="zh-CN" altLang="en-US" sz="2300" dirty="0" smtClean="0">
                <a:latin typeface="宋体" pitchFamily="2" charset="-122"/>
                <a:ea typeface="宋体" pitchFamily="2" charset="-122"/>
              </a:rPr>
              <a:t>含有二个超</a:t>
            </a:r>
            <a:r>
              <a:rPr lang="zh-CN" altLang="en-US" sz="2300" dirty="0" smtClean="0">
                <a:latin typeface="宋体" pitchFamily="2" charset="-122"/>
                <a:ea typeface="宋体" pitchFamily="2" charset="-122"/>
              </a:rPr>
              <a:t>参数，正</a:t>
            </a:r>
            <a:r>
              <a:rPr lang="zh-CN" altLang="en-US" sz="2300" dirty="0" smtClean="0">
                <a:latin typeface="宋体" pitchFamily="2" charset="-122"/>
                <a:ea typeface="宋体" pitchFamily="2" charset="-122"/>
              </a:rPr>
              <a:t>态均值的共轭先验分布是</a:t>
            </a:r>
            <a:r>
              <a:rPr lang="zh-CN" altLang="en-US" sz="2300" dirty="0" smtClean="0">
                <a:latin typeface="宋体" pitchFamily="2" charset="-122"/>
                <a:ea typeface="宋体" pitchFamily="2" charset="-122"/>
              </a:rPr>
              <a:t>正态分布       ，它</a:t>
            </a:r>
            <a:r>
              <a:rPr lang="zh-CN" altLang="en-US" sz="2300" dirty="0" smtClean="0">
                <a:latin typeface="宋体" pitchFamily="2" charset="-122"/>
                <a:ea typeface="宋体" pitchFamily="2" charset="-122"/>
              </a:rPr>
              <a:t>也含有二个超</a:t>
            </a:r>
            <a:r>
              <a:rPr lang="zh-CN" altLang="en-US" sz="2300" dirty="0" smtClean="0">
                <a:latin typeface="宋体" pitchFamily="2" charset="-122"/>
                <a:ea typeface="宋体" pitchFamily="2" charset="-122"/>
              </a:rPr>
              <a:t>参数</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一般说来，共轭</a:t>
            </a:r>
            <a:r>
              <a:rPr lang="zh-CN" altLang="en-US" sz="2300" dirty="0" smtClean="0">
                <a:latin typeface="宋体" pitchFamily="2" charset="-122"/>
                <a:ea typeface="宋体" pitchFamily="2" charset="-122"/>
              </a:rPr>
              <a:t>先验分布常含有超</a:t>
            </a:r>
            <a:r>
              <a:rPr lang="zh-CN" altLang="en-US" sz="2300" dirty="0" smtClean="0">
                <a:latin typeface="宋体" pitchFamily="2" charset="-122"/>
                <a:ea typeface="宋体" pitchFamily="2" charset="-122"/>
              </a:rPr>
              <a:t>参数，而无信息先验分布（如均匀分布</a:t>
            </a:r>
            <a:r>
              <a:rPr lang="en-US" altLang="zh-CN" sz="2300" dirty="0" smtClean="0">
                <a:latin typeface="宋体" pitchFamily="2" charset="-122"/>
                <a:ea typeface="宋体" pitchFamily="2" charset="-122"/>
              </a:rPr>
              <a:t>U(0,1))</a:t>
            </a:r>
            <a:r>
              <a:rPr lang="zh-CN" altLang="en-US" sz="2300" dirty="0" smtClean="0">
                <a:latin typeface="宋体" pitchFamily="2" charset="-122"/>
                <a:ea typeface="宋体" pitchFamily="2" charset="-122"/>
              </a:rPr>
              <a:t>一般</a:t>
            </a:r>
            <a:r>
              <a:rPr lang="zh-CN" altLang="en-US" sz="2300" dirty="0" smtClean="0">
                <a:latin typeface="宋体" pitchFamily="2" charset="-122"/>
                <a:ea typeface="宋体" pitchFamily="2" charset="-122"/>
              </a:rPr>
              <a:t>不含有超</a:t>
            </a:r>
            <a:r>
              <a:rPr lang="zh-CN" altLang="en-US" sz="2300" dirty="0" smtClean="0">
                <a:latin typeface="宋体" pitchFamily="2" charset="-122"/>
                <a:ea typeface="宋体" pitchFamily="2" charset="-122"/>
              </a:rPr>
              <a:t>参数。</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共轭先验分布是一种有信息的</a:t>
            </a:r>
            <a:r>
              <a:rPr lang="zh-CN" altLang="en-US" sz="2300" dirty="0" smtClean="0">
                <a:latin typeface="宋体" pitchFamily="2" charset="-122"/>
                <a:ea typeface="宋体" pitchFamily="2" charset="-122"/>
              </a:rPr>
              <a:t>先验分布，故</a:t>
            </a:r>
            <a:r>
              <a:rPr lang="zh-CN" altLang="en-US" sz="2300" dirty="0" smtClean="0">
                <a:latin typeface="宋体" pitchFamily="2" charset="-122"/>
                <a:ea typeface="宋体" pitchFamily="2" charset="-122"/>
              </a:rPr>
              <a:t>其中所含的超参数应充分利用</a:t>
            </a:r>
            <a:r>
              <a:rPr lang="zh-CN" altLang="en-US" sz="2300" dirty="0" smtClean="0">
                <a:latin typeface="宋体" pitchFamily="2" charset="-122"/>
                <a:ea typeface="宋体" pitchFamily="2" charset="-122"/>
              </a:rPr>
              <a:t>各种</a:t>
            </a:r>
            <a:r>
              <a:rPr lang="zh-CN" altLang="en-US" sz="2300" dirty="0" smtClean="0">
                <a:latin typeface="宋体" pitchFamily="2" charset="-122"/>
                <a:ea typeface="宋体" pitchFamily="2" charset="-122"/>
              </a:rPr>
              <a:t>先验信息来确定</a:t>
            </a:r>
            <a:r>
              <a:rPr lang="zh-CN" altLang="en-US" sz="2300" dirty="0" smtClean="0">
                <a:latin typeface="宋体" pitchFamily="2" charset="-122"/>
                <a:ea typeface="宋体" pitchFamily="2" charset="-122"/>
              </a:rPr>
              <a:t>它。</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a:t>
            </a:r>
            <a:r>
              <a:rPr lang="zh-CN" altLang="en-US" sz="4000" dirty="0" smtClean="0">
                <a:solidFill>
                  <a:schemeClr val="tx1"/>
                </a:solidFill>
                <a:effectLst/>
                <a:latin typeface="隶书" pitchFamily="49" charset="-122"/>
                <a:ea typeface="隶书" pitchFamily="49" charset="-122"/>
              </a:rPr>
              <a:t>参数模型</a:t>
            </a:r>
            <a:endParaRPr lang="zh-CN" altLang="en-US" sz="4000" dirty="0"/>
          </a:p>
        </p:txBody>
      </p:sp>
      <p:graphicFrame>
        <p:nvGraphicFramePr>
          <p:cNvPr id="6146" name="Object 2"/>
          <p:cNvGraphicFramePr>
            <a:graphicFrameLocks noChangeAspect="1"/>
          </p:cNvGraphicFramePr>
          <p:nvPr/>
        </p:nvGraphicFramePr>
        <p:xfrm>
          <a:off x="5643570" y="2214554"/>
          <a:ext cx="873131" cy="357190"/>
        </p:xfrm>
        <a:graphic>
          <a:graphicData uri="http://schemas.openxmlformats.org/presentationml/2006/ole">
            <p:oleObj spid="_x0000_s6146" name="Equation" r:id="rId3" imgW="558720" imgH="228600" progId="Equation.DSMT4">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1.4.1 </a:t>
            </a:r>
            <a:r>
              <a:rPr lang="zh-CN" altLang="en-US" sz="2300" dirty="0" smtClean="0">
                <a:latin typeface="宋体" pitchFamily="2" charset="-122"/>
                <a:ea typeface="宋体" pitchFamily="2" charset="-122"/>
              </a:rPr>
              <a:t>利用先验矩</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假如根据先验信息能获得成功</a:t>
            </a:r>
            <a:r>
              <a:rPr lang="zh-CN" altLang="en-US" sz="2300" dirty="0" smtClean="0">
                <a:latin typeface="宋体" pitchFamily="2" charset="-122"/>
                <a:ea typeface="宋体" pitchFamily="2" charset="-122"/>
              </a:rPr>
              <a:t>概率</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若干个</a:t>
            </a:r>
            <a:r>
              <a:rPr lang="zh-CN" altLang="en-US" sz="2300" dirty="0" smtClean="0">
                <a:latin typeface="宋体" pitchFamily="2" charset="-122"/>
                <a:ea typeface="宋体" pitchFamily="2" charset="-122"/>
              </a:rPr>
              <a:t>估计值</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记为          ，一般它们</a:t>
            </a:r>
            <a:r>
              <a:rPr lang="zh-CN" altLang="en-US" sz="2300" dirty="0" smtClean="0">
                <a:latin typeface="宋体" pitchFamily="2" charset="-122"/>
                <a:ea typeface="宋体" pitchFamily="2" charset="-122"/>
              </a:rPr>
              <a:t>是从历史数据整理加工获得</a:t>
            </a:r>
            <a:r>
              <a:rPr lang="zh-CN" altLang="en-US" sz="2300" dirty="0" smtClean="0">
                <a:latin typeface="宋体" pitchFamily="2" charset="-122"/>
                <a:ea typeface="宋体" pitchFamily="2" charset="-122"/>
              </a:rPr>
              <a:t>的，由此</a:t>
            </a:r>
            <a:r>
              <a:rPr lang="zh-CN" altLang="en-US" sz="2300" dirty="0" smtClean="0">
                <a:latin typeface="宋体" pitchFamily="2" charset="-122"/>
                <a:ea typeface="宋体" pitchFamily="2" charset="-122"/>
              </a:rPr>
              <a:t>可算得先验</a:t>
            </a:r>
            <a:r>
              <a:rPr lang="zh-CN" altLang="en-US" sz="2300" dirty="0" smtClean="0">
                <a:latin typeface="宋体" pitchFamily="2" charset="-122"/>
                <a:ea typeface="宋体" pitchFamily="2" charset="-122"/>
              </a:rPr>
              <a:t>均值   和</a:t>
            </a:r>
            <a:r>
              <a:rPr lang="zh-CN" altLang="en-US" sz="2300" dirty="0" smtClean="0">
                <a:latin typeface="宋体" pitchFamily="2" charset="-122"/>
                <a:ea typeface="宋体" pitchFamily="2" charset="-122"/>
              </a:rPr>
              <a:t>先验</a:t>
            </a:r>
            <a:r>
              <a:rPr lang="zh-CN" altLang="en-US" sz="2300" dirty="0" smtClean="0">
                <a:latin typeface="宋体" pitchFamily="2" charset="-122"/>
                <a:ea typeface="宋体" pitchFamily="2" charset="-122"/>
              </a:rPr>
              <a:t>方差   ，其中</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endParaRPr lang="en-US" altLang="zh-CN" sz="2400" dirty="0" smtClean="0"/>
          </a:p>
          <a:p>
            <a:r>
              <a:rPr lang="zh-CN" altLang="en-US" sz="2500" dirty="0" smtClean="0">
                <a:latin typeface="宋体" pitchFamily="2" charset="-122"/>
                <a:ea typeface="宋体" pitchFamily="2" charset="-122"/>
              </a:rPr>
              <a:t>然后</a:t>
            </a:r>
            <a:r>
              <a:rPr lang="zh-CN" altLang="en-US" sz="2500" dirty="0" smtClean="0">
                <a:latin typeface="宋体" pitchFamily="2" charset="-122"/>
                <a:ea typeface="宋体" pitchFamily="2" charset="-122"/>
              </a:rPr>
              <a:t>令其分别等于贝塔</a:t>
            </a:r>
            <a:r>
              <a:rPr lang="zh-CN" altLang="en-US" sz="2500" dirty="0" smtClean="0">
                <a:latin typeface="宋体" pitchFamily="2" charset="-122"/>
                <a:ea typeface="宋体" pitchFamily="2" charset="-122"/>
              </a:rPr>
              <a:t>分布</a:t>
            </a:r>
            <a:r>
              <a:rPr lang="en-US" altLang="zh-CN" sz="2500" dirty="0" smtClean="0">
                <a:latin typeface="宋体" pitchFamily="2" charset="-122"/>
                <a:ea typeface="宋体" pitchFamily="2" charset="-122"/>
              </a:rPr>
              <a:t>Be(</a:t>
            </a:r>
            <a:r>
              <a:rPr lang="el-GR" altLang="zh-CN" sz="2500" dirty="0" smtClean="0">
                <a:latin typeface="宋体" pitchFamily="2" charset="-122"/>
                <a:ea typeface="宋体" pitchFamily="2" charset="-122"/>
              </a:rPr>
              <a:t>α</a:t>
            </a:r>
            <a:r>
              <a:rPr lang="en-US" altLang="zh-CN" sz="2500" dirty="0" smtClean="0">
                <a:latin typeface="宋体" pitchFamily="2" charset="-122"/>
                <a:ea typeface="宋体" pitchFamily="2" charset="-122"/>
              </a:rPr>
              <a:t>,</a:t>
            </a:r>
            <a:r>
              <a:rPr lang="el-GR" altLang="zh-CN" sz="2500" dirty="0" smtClean="0">
                <a:latin typeface="宋体" pitchFamily="2" charset="-122"/>
                <a:ea typeface="宋体" pitchFamily="2" charset="-122"/>
              </a:rPr>
              <a:t>β</a:t>
            </a:r>
            <a:r>
              <a:rPr lang="en-US" altLang="zh-CN" sz="2500" dirty="0" smtClean="0">
                <a:latin typeface="宋体" pitchFamily="2" charset="-122"/>
                <a:ea typeface="宋体" pitchFamily="2" charset="-122"/>
              </a:rPr>
              <a:t>)</a:t>
            </a:r>
            <a:r>
              <a:rPr lang="zh-CN" altLang="en-US" sz="2500" dirty="0" smtClean="0">
                <a:latin typeface="宋体" pitchFamily="2" charset="-122"/>
                <a:ea typeface="宋体" pitchFamily="2" charset="-122"/>
              </a:rPr>
              <a:t>的</a:t>
            </a:r>
            <a:r>
              <a:rPr lang="zh-CN" altLang="en-US" sz="2500" dirty="0" smtClean="0">
                <a:latin typeface="宋体" pitchFamily="2" charset="-122"/>
                <a:ea typeface="宋体" pitchFamily="2" charset="-122"/>
              </a:rPr>
              <a:t>期望与</a:t>
            </a:r>
            <a:r>
              <a:rPr lang="zh-CN" altLang="en-US" sz="2500" dirty="0" smtClean="0">
                <a:latin typeface="宋体" pitchFamily="2" charset="-122"/>
                <a:ea typeface="宋体" pitchFamily="2" charset="-122"/>
              </a:rPr>
              <a:t>方差，即</a:t>
            </a:r>
            <a:endParaRPr lang="en-US" altLang="zh-CN" sz="2500" dirty="0" smtClean="0">
              <a:latin typeface="宋体" pitchFamily="2" charset="-122"/>
              <a:ea typeface="宋体" pitchFamily="2" charset="-122"/>
            </a:endParaRPr>
          </a:p>
          <a:p>
            <a:endParaRPr lang="en-US" altLang="zh-CN" sz="25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超参数模型</a:t>
            </a:r>
            <a:endParaRPr lang="zh-CN" altLang="en-US" sz="4000" dirty="0"/>
          </a:p>
        </p:txBody>
      </p:sp>
      <p:graphicFrame>
        <p:nvGraphicFramePr>
          <p:cNvPr id="7170" name="Object 2"/>
          <p:cNvGraphicFramePr>
            <a:graphicFrameLocks noChangeAspect="1"/>
          </p:cNvGraphicFramePr>
          <p:nvPr/>
        </p:nvGraphicFramePr>
        <p:xfrm>
          <a:off x="1285852" y="2285992"/>
          <a:ext cx="1214446" cy="404816"/>
        </p:xfrm>
        <a:graphic>
          <a:graphicData uri="http://schemas.openxmlformats.org/presentationml/2006/ole">
            <p:oleObj spid="_x0000_s7170" name="Equation" r:id="rId3" imgW="685800" imgH="228600" progId="Equation.DSMT4">
              <p:embed/>
            </p:oleObj>
          </a:graphicData>
        </a:graphic>
      </p:graphicFrame>
      <p:graphicFrame>
        <p:nvGraphicFramePr>
          <p:cNvPr id="7171" name="Object 3"/>
          <p:cNvGraphicFramePr>
            <a:graphicFrameLocks noChangeAspect="1"/>
          </p:cNvGraphicFramePr>
          <p:nvPr/>
        </p:nvGraphicFramePr>
        <p:xfrm>
          <a:off x="3286116" y="2643182"/>
          <a:ext cx="245981" cy="394597"/>
        </p:xfrm>
        <a:graphic>
          <a:graphicData uri="http://schemas.openxmlformats.org/presentationml/2006/ole">
            <p:oleObj spid="_x0000_s7171" name="Equation" r:id="rId4" imgW="152280" imgH="203040" progId="Equation.DSMT4">
              <p:embed/>
            </p:oleObj>
          </a:graphicData>
        </a:graphic>
      </p:graphicFrame>
      <p:graphicFrame>
        <p:nvGraphicFramePr>
          <p:cNvPr id="7172" name="Object 4"/>
          <p:cNvGraphicFramePr>
            <a:graphicFrameLocks noChangeAspect="1"/>
          </p:cNvGraphicFramePr>
          <p:nvPr/>
        </p:nvGraphicFramePr>
        <p:xfrm>
          <a:off x="5143504" y="2643182"/>
          <a:ext cx="437558" cy="500067"/>
        </p:xfrm>
        <a:graphic>
          <a:graphicData uri="http://schemas.openxmlformats.org/presentationml/2006/ole">
            <p:oleObj spid="_x0000_s7172" name="Equation" r:id="rId5" imgW="215640" imgH="241200" progId="Equation.DSMT4">
              <p:embed/>
            </p:oleObj>
          </a:graphicData>
        </a:graphic>
      </p:graphicFrame>
      <p:pic>
        <p:nvPicPr>
          <p:cNvPr id="7" name="图片 6" descr="图像 5.png"/>
          <p:cNvPicPr>
            <a:picLocks noChangeAspect="1"/>
          </p:cNvPicPr>
          <p:nvPr/>
        </p:nvPicPr>
        <p:blipFill>
          <a:blip r:embed="rId6"/>
          <a:stretch>
            <a:fillRect/>
          </a:stretch>
        </p:blipFill>
        <p:spPr>
          <a:xfrm>
            <a:off x="2428860" y="3071809"/>
            <a:ext cx="4000528" cy="788837"/>
          </a:xfrm>
          <a:prstGeom prst="rect">
            <a:avLst/>
          </a:prstGeom>
        </p:spPr>
      </p:pic>
      <p:graphicFrame>
        <p:nvGraphicFramePr>
          <p:cNvPr id="7173" name="Object 5"/>
          <p:cNvGraphicFramePr>
            <a:graphicFrameLocks noChangeAspect="1"/>
          </p:cNvGraphicFramePr>
          <p:nvPr/>
        </p:nvGraphicFramePr>
        <p:xfrm>
          <a:off x="3000364" y="4500570"/>
          <a:ext cx="2500330" cy="1356768"/>
        </p:xfrm>
        <a:graphic>
          <a:graphicData uri="http://schemas.openxmlformats.org/presentationml/2006/ole">
            <p:oleObj spid="_x0000_s7173" name="Equation" r:id="rId7" imgW="1638000" imgH="888840" progId="Equation.DSMT4">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解</a:t>
            </a:r>
            <a:r>
              <a:rPr lang="zh-CN" altLang="en-US" dirty="0" smtClean="0"/>
              <a:t>之</a:t>
            </a:r>
            <a:r>
              <a:rPr lang="en-US" altLang="zh-CN" dirty="0" smtClean="0"/>
              <a:t>“</a:t>
            </a:r>
            <a:r>
              <a:rPr lang="zh-CN" altLang="en-US" dirty="0" smtClean="0"/>
              <a:t>可</a:t>
            </a:r>
            <a:r>
              <a:rPr lang="zh-CN" altLang="en-US" dirty="0" smtClean="0"/>
              <a:t>得超</a:t>
            </a:r>
            <a:r>
              <a:rPr lang="zh-CN" altLang="en-US" dirty="0" smtClean="0"/>
              <a:t>参数</a:t>
            </a:r>
            <a:r>
              <a:rPr lang="el-GR" altLang="zh-CN" dirty="0" smtClean="0"/>
              <a:t>α</a:t>
            </a:r>
            <a:r>
              <a:rPr lang="zh-CN" altLang="en-US" dirty="0" smtClean="0"/>
              <a:t>与</a:t>
            </a:r>
            <a:r>
              <a:rPr lang="el-GR" altLang="zh-CN" dirty="0" smtClean="0"/>
              <a:t>β</a:t>
            </a:r>
            <a:r>
              <a:rPr lang="zh-CN" altLang="en-US" dirty="0" smtClean="0"/>
              <a:t>的估计值</a:t>
            </a:r>
            <a:endParaRPr lang="en-US" altLang="zh-CN" dirty="0" smtClean="0"/>
          </a:p>
          <a:p>
            <a:endParaRPr lang="zh-CN" altLang="en-US" dirty="0"/>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超参数模型</a:t>
            </a:r>
            <a:endParaRPr lang="zh-CN" altLang="en-US" sz="4000" dirty="0"/>
          </a:p>
        </p:txBody>
      </p:sp>
      <p:graphicFrame>
        <p:nvGraphicFramePr>
          <p:cNvPr id="8194" name="Object 2"/>
          <p:cNvGraphicFramePr>
            <a:graphicFrameLocks noChangeAspect="1"/>
          </p:cNvGraphicFramePr>
          <p:nvPr/>
        </p:nvGraphicFramePr>
        <p:xfrm>
          <a:off x="2357422" y="2428868"/>
          <a:ext cx="2801957" cy="1709669"/>
        </p:xfrm>
        <a:graphic>
          <a:graphicData uri="http://schemas.openxmlformats.org/presentationml/2006/ole">
            <p:oleObj spid="_x0000_s8194" name="Equation" r:id="rId3" imgW="1498320" imgH="914400" progId="Equation.DSMT4">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1.4.2 </a:t>
            </a:r>
            <a:r>
              <a:rPr lang="zh-CN" altLang="en-US" sz="2300" dirty="0" smtClean="0">
                <a:latin typeface="宋体" pitchFamily="2" charset="-122"/>
                <a:ea typeface="宋体" pitchFamily="2" charset="-122"/>
              </a:rPr>
              <a:t>利用先验分位数</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假如根据先验信息可以确定贝塔分布的二个</a:t>
            </a:r>
            <a:r>
              <a:rPr lang="zh-CN" altLang="en-US" sz="2300" dirty="0" smtClean="0">
                <a:latin typeface="宋体" pitchFamily="2" charset="-122"/>
                <a:ea typeface="宋体" pitchFamily="2" charset="-122"/>
              </a:rPr>
              <a:t>分位数，则</a:t>
            </a:r>
            <a:r>
              <a:rPr lang="zh-CN" altLang="en-US" sz="2300" dirty="0" smtClean="0">
                <a:latin typeface="宋体" pitchFamily="2" charset="-122"/>
                <a:ea typeface="宋体" pitchFamily="2" charset="-122"/>
              </a:rPr>
              <a:t>可用这二个分位数</a:t>
            </a:r>
            <a:r>
              <a:rPr lang="zh-CN" altLang="en-US" sz="2300" dirty="0" smtClean="0">
                <a:latin typeface="宋体" pitchFamily="2" charset="-122"/>
                <a:ea typeface="宋体" pitchFamily="2" charset="-122"/>
              </a:rPr>
              <a:t>来确定</a:t>
            </a:r>
            <a:r>
              <a:rPr lang="en-US"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β</a:t>
            </a:r>
            <a:r>
              <a:rPr lang="zh-CN" altLang="en-US" sz="2300" dirty="0" smtClean="0">
                <a:latin typeface="宋体" pitchFamily="2" charset="-122"/>
                <a:ea typeface="宋体" pitchFamily="2" charset="-122"/>
              </a:rPr>
              <a:t>，譬如</a:t>
            </a:r>
            <a:r>
              <a:rPr lang="zh-CN" altLang="en-US" sz="2300" dirty="0" smtClean="0">
                <a:latin typeface="宋体" pitchFamily="2" charset="-122"/>
                <a:ea typeface="宋体" pitchFamily="2" charset="-122"/>
              </a:rPr>
              <a:t>用二个</a:t>
            </a:r>
            <a:r>
              <a:rPr lang="zh-CN" altLang="en-US" sz="2300" dirty="0" smtClean="0">
                <a:latin typeface="宋体" pitchFamily="2" charset="-122"/>
                <a:ea typeface="宋体" pitchFamily="2" charset="-122"/>
              </a:rPr>
              <a:t>上、下</a:t>
            </a:r>
            <a:r>
              <a:rPr lang="zh-CN" altLang="en-US" sz="2300" dirty="0" smtClean="0">
                <a:latin typeface="宋体" pitchFamily="2" charset="-122"/>
                <a:ea typeface="宋体" pitchFamily="2" charset="-122"/>
              </a:rPr>
              <a:t>四</a:t>
            </a:r>
            <a:r>
              <a:rPr lang="zh-CN" altLang="en-US" sz="2300" dirty="0" smtClean="0">
                <a:latin typeface="宋体" pitchFamily="2" charset="-122"/>
                <a:ea typeface="宋体" pitchFamily="2" charset="-122"/>
              </a:rPr>
              <a:t>分位数  与  （见图</a:t>
            </a:r>
            <a:r>
              <a:rPr lang="en-US" altLang="zh-CN" sz="2300" dirty="0" smtClean="0">
                <a:latin typeface="宋体" pitchFamily="2" charset="-122"/>
                <a:ea typeface="宋体" pitchFamily="2" charset="-122"/>
              </a:rPr>
              <a:t>1.4.1</a:t>
            </a:r>
            <a:r>
              <a:rPr lang="zh-CN" altLang="en-US" sz="2300" dirty="0" smtClean="0">
                <a:latin typeface="宋体" pitchFamily="2" charset="-122"/>
                <a:ea typeface="宋体" pitchFamily="2" charset="-122"/>
              </a:rPr>
              <a:t>来确定</a:t>
            </a:r>
            <a:r>
              <a:rPr lang="el-GR"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β</a:t>
            </a:r>
            <a:r>
              <a:rPr lang="zh-CN" altLang="en-US" sz="2300" dirty="0" smtClean="0">
                <a:latin typeface="宋体" pitchFamily="2" charset="-122"/>
                <a:ea typeface="宋体" pitchFamily="2" charset="-122"/>
              </a:rPr>
              <a:t>，</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与  分别</a:t>
            </a:r>
            <a:r>
              <a:rPr lang="zh-CN" altLang="en-US" sz="2300" dirty="0" smtClean="0">
                <a:latin typeface="宋体" pitchFamily="2" charset="-122"/>
                <a:ea typeface="宋体" pitchFamily="2" charset="-122"/>
              </a:rPr>
              <a:t>满足如下二个方程</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超参数模型</a:t>
            </a:r>
            <a:endParaRPr lang="zh-CN" altLang="en-US" sz="4000" dirty="0"/>
          </a:p>
        </p:txBody>
      </p:sp>
      <p:graphicFrame>
        <p:nvGraphicFramePr>
          <p:cNvPr id="9218" name="Object 2"/>
          <p:cNvGraphicFramePr>
            <a:graphicFrameLocks noChangeAspect="1"/>
          </p:cNvGraphicFramePr>
          <p:nvPr/>
        </p:nvGraphicFramePr>
        <p:xfrm>
          <a:off x="8143900" y="2214554"/>
          <a:ext cx="357190" cy="428628"/>
        </p:xfrm>
        <a:graphic>
          <a:graphicData uri="http://schemas.openxmlformats.org/presentationml/2006/ole">
            <p:oleObj spid="_x0000_s9218" name="Equation" r:id="rId3" imgW="190440" imgH="228600" progId="Equation.DSMT4">
              <p:embed/>
            </p:oleObj>
          </a:graphicData>
        </a:graphic>
      </p:graphicFrame>
      <p:graphicFrame>
        <p:nvGraphicFramePr>
          <p:cNvPr id="9219" name="Object 3"/>
          <p:cNvGraphicFramePr>
            <a:graphicFrameLocks noChangeAspect="1"/>
          </p:cNvGraphicFramePr>
          <p:nvPr/>
        </p:nvGraphicFramePr>
        <p:xfrm>
          <a:off x="1214414" y="2643182"/>
          <a:ext cx="319089" cy="410257"/>
        </p:xfrm>
        <a:graphic>
          <a:graphicData uri="http://schemas.openxmlformats.org/presentationml/2006/ole">
            <p:oleObj spid="_x0000_s9219" name="Equation" r:id="rId4" imgW="177480" imgH="228600" progId="Equation.DSMT4">
              <p:embed/>
            </p:oleObj>
          </a:graphicData>
        </a:graphic>
      </p:graphicFrame>
      <p:graphicFrame>
        <p:nvGraphicFramePr>
          <p:cNvPr id="9221" name="Object 5"/>
          <p:cNvGraphicFramePr>
            <a:graphicFrameLocks noChangeAspect="1"/>
          </p:cNvGraphicFramePr>
          <p:nvPr/>
        </p:nvGraphicFramePr>
        <p:xfrm>
          <a:off x="5072066" y="2643182"/>
          <a:ext cx="285752" cy="435222"/>
        </p:xfrm>
        <a:graphic>
          <a:graphicData uri="http://schemas.openxmlformats.org/presentationml/2006/ole">
            <p:oleObj spid="_x0000_s9221" name="Equation" r:id="rId5" imgW="190440" imgH="228600" progId="Equation.DSMT4">
              <p:embed/>
            </p:oleObj>
          </a:graphicData>
        </a:graphic>
      </p:graphicFrame>
      <p:graphicFrame>
        <p:nvGraphicFramePr>
          <p:cNvPr id="9222" name="Object 6"/>
          <p:cNvGraphicFramePr>
            <a:graphicFrameLocks noChangeAspect="1"/>
          </p:cNvGraphicFramePr>
          <p:nvPr/>
        </p:nvGraphicFramePr>
        <p:xfrm>
          <a:off x="5715008" y="2643182"/>
          <a:ext cx="303214" cy="389847"/>
        </p:xfrm>
        <a:graphic>
          <a:graphicData uri="http://schemas.openxmlformats.org/presentationml/2006/ole">
            <p:oleObj spid="_x0000_s9222" name="Equation" r:id="rId6" imgW="177480" imgH="228600" progId="Equation.DSMT4">
              <p:embed/>
            </p:oleObj>
          </a:graphicData>
        </a:graphic>
      </p:graphicFrame>
      <p:graphicFrame>
        <p:nvGraphicFramePr>
          <p:cNvPr id="9223" name="Object 7"/>
          <p:cNvGraphicFramePr>
            <a:graphicFrameLocks noChangeAspect="1"/>
          </p:cNvGraphicFramePr>
          <p:nvPr/>
        </p:nvGraphicFramePr>
        <p:xfrm>
          <a:off x="2357422" y="3429000"/>
          <a:ext cx="3896618" cy="714380"/>
        </p:xfrm>
        <a:graphic>
          <a:graphicData uri="http://schemas.openxmlformats.org/presentationml/2006/ole">
            <p:oleObj spid="_x0000_s9223" name="Equation" r:id="rId7" imgW="2286000" imgH="419040" progId="Equation.DSMT4">
              <p:embed/>
            </p:oleObj>
          </a:graphicData>
        </a:graphic>
      </p:graphicFrame>
      <p:graphicFrame>
        <p:nvGraphicFramePr>
          <p:cNvPr id="9224" name="Object 8"/>
          <p:cNvGraphicFramePr>
            <a:graphicFrameLocks noChangeAspect="1"/>
          </p:cNvGraphicFramePr>
          <p:nvPr/>
        </p:nvGraphicFramePr>
        <p:xfrm>
          <a:off x="2357423" y="4214818"/>
          <a:ext cx="3929090" cy="724358"/>
        </p:xfrm>
        <a:graphic>
          <a:graphicData uri="http://schemas.openxmlformats.org/presentationml/2006/ole">
            <p:oleObj spid="_x0000_s9224" name="Equation" r:id="rId8" imgW="2273040" imgH="419040" progId="Equation.DSMT4">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1.4.3 </a:t>
            </a:r>
            <a:r>
              <a:rPr lang="zh-CN" altLang="en-US" sz="2300" dirty="0" smtClean="0">
                <a:latin typeface="宋体" pitchFamily="2" charset="-122"/>
                <a:ea typeface="宋体" pitchFamily="2" charset="-122"/>
              </a:rPr>
              <a:t>利用先验矩和先验分位数</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假如根据先验信息可获得先验</a:t>
            </a:r>
            <a:r>
              <a:rPr lang="zh-CN" altLang="en-US" sz="2300" dirty="0" smtClean="0">
                <a:latin typeface="宋体" pitchFamily="2" charset="-122"/>
                <a:ea typeface="宋体" pitchFamily="2" charset="-122"/>
              </a:rPr>
              <a:t>均值  和</a:t>
            </a:r>
            <a:r>
              <a:rPr lang="en-US" altLang="zh-CN" sz="2300" dirty="0" smtClean="0">
                <a:latin typeface="宋体" pitchFamily="2" charset="-122"/>
                <a:ea typeface="宋体" pitchFamily="2" charset="-122"/>
              </a:rPr>
              <a:t>p</a:t>
            </a:r>
            <a:r>
              <a:rPr lang="zh-CN" altLang="en-US" sz="2300" dirty="0" smtClean="0">
                <a:latin typeface="宋体" pitchFamily="2" charset="-122"/>
                <a:ea typeface="宋体" pitchFamily="2" charset="-122"/>
              </a:rPr>
              <a:t>分位数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则可</a:t>
            </a:r>
            <a:r>
              <a:rPr lang="zh-CN" altLang="en-US" sz="2300" dirty="0" smtClean="0">
                <a:latin typeface="宋体" pitchFamily="2" charset="-122"/>
                <a:ea typeface="宋体" pitchFamily="2" charset="-122"/>
              </a:rPr>
              <a:t>列出下列</a:t>
            </a:r>
            <a:r>
              <a:rPr lang="zh-CN" altLang="en-US" sz="2300" dirty="0" smtClean="0">
                <a:latin typeface="宋体" pitchFamily="2" charset="-122"/>
                <a:ea typeface="宋体" pitchFamily="2" charset="-122"/>
              </a:rPr>
              <a:t>方程</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解</a:t>
            </a:r>
            <a:r>
              <a:rPr lang="zh-CN" altLang="en-US" sz="2300" dirty="0" smtClean="0">
                <a:latin typeface="宋体" pitchFamily="2" charset="-122"/>
                <a:ea typeface="宋体" pitchFamily="2" charset="-122"/>
              </a:rPr>
              <a:t>之</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可</a:t>
            </a:r>
            <a:r>
              <a:rPr lang="zh-CN" altLang="en-US" sz="2300" dirty="0" smtClean="0">
                <a:latin typeface="宋体" pitchFamily="2" charset="-122"/>
                <a:ea typeface="宋体" pitchFamily="2" charset="-122"/>
              </a:rPr>
              <a:t>得超</a:t>
            </a:r>
            <a:r>
              <a:rPr lang="zh-CN" altLang="en-US" sz="2300" dirty="0" smtClean="0">
                <a:latin typeface="宋体" pitchFamily="2" charset="-122"/>
                <a:ea typeface="宋体" pitchFamily="2" charset="-122"/>
              </a:rPr>
              <a:t>参数</a:t>
            </a:r>
            <a:r>
              <a:rPr lang="en-US"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与</a:t>
            </a:r>
            <a:r>
              <a:rPr lang="el-GR" altLang="zh-CN" sz="2300" dirty="0" smtClean="0">
                <a:ea typeface="宋体" pitchFamily="2" charset="-122"/>
              </a:rPr>
              <a:t>β</a:t>
            </a:r>
            <a:r>
              <a:rPr lang="zh-CN" altLang="en-US" sz="2300" dirty="0" smtClean="0">
                <a:latin typeface="宋体" pitchFamily="2" charset="-122"/>
                <a:ea typeface="宋体" pitchFamily="2" charset="-122"/>
              </a:rPr>
              <a:t>的估计值。</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超参数模型</a:t>
            </a:r>
            <a:endParaRPr lang="zh-CN" altLang="en-US" sz="4000" dirty="0"/>
          </a:p>
        </p:txBody>
      </p:sp>
      <p:graphicFrame>
        <p:nvGraphicFramePr>
          <p:cNvPr id="10242" name="Object 2"/>
          <p:cNvGraphicFramePr>
            <a:graphicFrameLocks noChangeAspect="1"/>
          </p:cNvGraphicFramePr>
          <p:nvPr/>
        </p:nvGraphicFramePr>
        <p:xfrm>
          <a:off x="5286380" y="1928802"/>
          <a:ext cx="285752" cy="381003"/>
        </p:xfrm>
        <a:graphic>
          <a:graphicData uri="http://schemas.openxmlformats.org/presentationml/2006/ole">
            <p:oleObj spid="_x0000_s10242" name="Equation" r:id="rId3" imgW="152280" imgH="203040" progId="Equation.DSMT4">
              <p:embed/>
            </p:oleObj>
          </a:graphicData>
        </a:graphic>
      </p:graphicFrame>
      <p:graphicFrame>
        <p:nvGraphicFramePr>
          <p:cNvPr id="10243" name="Object 3"/>
          <p:cNvGraphicFramePr>
            <a:graphicFrameLocks noChangeAspect="1"/>
          </p:cNvGraphicFramePr>
          <p:nvPr/>
        </p:nvGraphicFramePr>
        <p:xfrm>
          <a:off x="6929454" y="1928802"/>
          <a:ext cx="285752" cy="411505"/>
        </p:xfrm>
        <a:graphic>
          <a:graphicData uri="http://schemas.openxmlformats.org/presentationml/2006/ole">
            <p:oleObj spid="_x0000_s10243" name="Equation" r:id="rId4" imgW="177480" imgH="241200" progId="Equation.DSMT4">
              <p:embed/>
            </p:oleObj>
          </a:graphicData>
        </a:graphic>
      </p:graphicFrame>
      <p:graphicFrame>
        <p:nvGraphicFramePr>
          <p:cNvPr id="10244" name="Object 4"/>
          <p:cNvGraphicFramePr>
            <a:graphicFrameLocks noChangeAspect="1"/>
          </p:cNvGraphicFramePr>
          <p:nvPr/>
        </p:nvGraphicFramePr>
        <p:xfrm>
          <a:off x="1928794" y="2928934"/>
          <a:ext cx="4413848" cy="1785950"/>
        </p:xfrm>
        <a:graphic>
          <a:graphicData uri="http://schemas.openxmlformats.org/presentationml/2006/ole">
            <p:oleObj spid="_x0000_s10244" name="Equation" r:id="rId5" imgW="2197080" imgH="888840" progId="Equation.DSMT4">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2300" dirty="0" smtClean="0">
                <a:latin typeface="宋体" pitchFamily="2" charset="-122"/>
                <a:ea typeface="宋体" pitchFamily="2" charset="-122"/>
              </a:rPr>
              <a:t>1.4.4 </a:t>
            </a:r>
            <a:r>
              <a:rPr lang="zh-CN" altLang="en-US" sz="2300" dirty="0" smtClean="0">
                <a:latin typeface="宋体" pitchFamily="2" charset="-122"/>
                <a:ea typeface="宋体" pitchFamily="2" charset="-122"/>
              </a:rPr>
              <a:t>其他方法</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假如</a:t>
            </a:r>
            <a:r>
              <a:rPr lang="zh-CN" altLang="en-US" sz="2300" dirty="0" smtClean="0">
                <a:latin typeface="宋体" pitchFamily="2" charset="-122"/>
                <a:ea typeface="宋体" pitchFamily="2" charset="-122"/>
              </a:rPr>
              <a:t>根据先验信息只能获得先验</a:t>
            </a:r>
            <a:r>
              <a:rPr lang="zh-CN" altLang="en-US" sz="2300" dirty="0" smtClean="0">
                <a:latin typeface="宋体" pitchFamily="2" charset="-122"/>
                <a:ea typeface="宋体" pitchFamily="2" charset="-122"/>
              </a:rPr>
              <a:t>均值  ，这时</a:t>
            </a:r>
            <a:r>
              <a:rPr lang="zh-CN" altLang="en-US" sz="2300" dirty="0" smtClean="0">
                <a:latin typeface="宋体" pitchFamily="2" charset="-122"/>
                <a:ea typeface="宋体" pitchFamily="2" charset="-122"/>
              </a:rPr>
              <a:t>可</a:t>
            </a:r>
            <a:r>
              <a:rPr lang="zh-CN" altLang="en-US" sz="2300" dirty="0" smtClean="0">
                <a:latin typeface="宋体" pitchFamily="2" charset="-122"/>
                <a:ea typeface="宋体" pitchFamily="2" charset="-122"/>
              </a:rPr>
              <a:t>令</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一个方程不能唯一确定二个</a:t>
            </a:r>
            <a:r>
              <a:rPr lang="zh-CN" altLang="en-US" sz="2300" dirty="0" smtClean="0">
                <a:latin typeface="宋体" pitchFamily="2" charset="-122"/>
                <a:ea typeface="宋体" pitchFamily="2" charset="-122"/>
              </a:rPr>
              <a:t>参数，这时</a:t>
            </a:r>
            <a:r>
              <a:rPr lang="zh-CN" altLang="en-US" sz="2300" dirty="0" smtClean="0">
                <a:latin typeface="宋体" pitchFamily="2" charset="-122"/>
                <a:ea typeface="宋体" pitchFamily="2" charset="-122"/>
              </a:rPr>
              <a:t>还要利用其它先验信息才能</a:t>
            </a:r>
            <a:r>
              <a:rPr lang="zh-CN" altLang="en-US" sz="2300" dirty="0" smtClean="0">
                <a:latin typeface="宋体" pitchFamily="2" charset="-122"/>
                <a:ea typeface="宋体" pitchFamily="2" charset="-122"/>
              </a:rPr>
              <a:t>把</a:t>
            </a:r>
            <a:r>
              <a:rPr lang="en-US" altLang="zh-CN" sz="2300" dirty="0" smtClean="0">
                <a:latin typeface="宋体" pitchFamily="2" charset="-122"/>
                <a:ea typeface="宋体" pitchFamily="2" charset="-122"/>
              </a:rPr>
              <a:t>α</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β</a:t>
            </a:r>
            <a:r>
              <a:rPr lang="zh-CN" altLang="en-US" sz="2300" dirty="0" smtClean="0">
                <a:latin typeface="宋体" pitchFamily="2" charset="-122"/>
                <a:ea typeface="宋体" pitchFamily="2" charset="-122"/>
              </a:rPr>
              <a:t>确定下来。</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第四节 超参数模型</a:t>
            </a:r>
            <a:endParaRPr lang="zh-CN" altLang="en-US" sz="4000" dirty="0"/>
          </a:p>
        </p:txBody>
      </p:sp>
      <p:graphicFrame>
        <p:nvGraphicFramePr>
          <p:cNvPr id="11266" name="Object 2"/>
          <p:cNvGraphicFramePr>
            <a:graphicFrameLocks noChangeAspect="1"/>
          </p:cNvGraphicFramePr>
          <p:nvPr/>
        </p:nvGraphicFramePr>
        <p:xfrm>
          <a:off x="5643570" y="2000240"/>
          <a:ext cx="285752" cy="381003"/>
        </p:xfrm>
        <a:graphic>
          <a:graphicData uri="http://schemas.openxmlformats.org/presentationml/2006/ole">
            <p:oleObj spid="_x0000_s11266" name="Equation" r:id="rId3" imgW="152280" imgH="203040" progId="Equation.DSMT4">
              <p:embed/>
            </p:oleObj>
          </a:graphicData>
        </a:graphic>
      </p:graphicFrame>
      <p:graphicFrame>
        <p:nvGraphicFramePr>
          <p:cNvPr id="11267" name="Object 3"/>
          <p:cNvGraphicFramePr>
            <a:graphicFrameLocks noChangeAspect="1"/>
          </p:cNvGraphicFramePr>
          <p:nvPr/>
        </p:nvGraphicFramePr>
        <p:xfrm>
          <a:off x="3071802" y="2571744"/>
          <a:ext cx="1262071" cy="785818"/>
        </p:xfrm>
        <a:graphic>
          <a:graphicData uri="http://schemas.openxmlformats.org/presentationml/2006/ole">
            <p:oleObj spid="_x0000_s11267" name="Equation" r:id="rId4" imgW="672840" imgH="419040" progId="Equation.DSMT4">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统计中很多实际问题含有多个未知</a:t>
            </a:r>
            <a:r>
              <a:rPr lang="zh-CN" altLang="en-US" sz="2300" dirty="0" smtClean="0">
                <a:latin typeface="宋体" pitchFamily="2" charset="-122"/>
                <a:ea typeface="宋体" pitchFamily="2" charset="-122"/>
              </a:rPr>
              <a:t>参数，譬如</a:t>
            </a:r>
            <a:r>
              <a:rPr lang="zh-CN" altLang="en-US" sz="2300" dirty="0" smtClean="0">
                <a:latin typeface="宋体" pitchFamily="2" charset="-122"/>
                <a:ea typeface="宋体" pitchFamily="2" charset="-122"/>
              </a:rPr>
              <a:t>正态</a:t>
            </a:r>
            <a:r>
              <a:rPr lang="zh-CN" altLang="en-US" sz="2300" dirty="0" smtClean="0">
                <a:latin typeface="宋体" pitchFamily="2" charset="-122"/>
                <a:ea typeface="宋体" pitchFamily="2" charset="-122"/>
              </a:rPr>
              <a:t>总体</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常</a:t>
            </a:r>
            <a:r>
              <a:rPr lang="zh-CN" altLang="en-US" sz="2300" dirty="0" smtClean="0">
                <a:latin typeface="宋体" pitchFamily="2" charset="-122"/>
                <a:ea typeface="宋体" pitchFamily="2" charset="-122"/>
              </a:rPr>
              <a:t>含有二</a:t>
            </a:r>
            <a:r>
              <a:rPr lang="zh-CN" altLang="en-US" sz="2300" dirty="0" smtClean="0">
                <a:latin typeface="宋体" pitchFamily="2" charset="-122"/>
                <a:ea typeface="宋体" pitchFamily="2" charset="-122"/>
              </a:rPr>
              <a:t>个未知参数</a:t>
            </a:r>
            <a:r>
              <a:rPr lang="el-GR" altLang="zh-CN" sz="2300" dirty="0" smtClean="0">
                <a:latin typeface="宋体" pitchFamily="2" charset="-122"/>
                <a:ea typeface="宋体" pitchFamily="2" charset="-122"/>
              </a:rPr>
              <a:t>μ</a:t>
            </a:r>
            <a:r>
              <a:rPr lang="zh-CN" altLang="en-US" sz="2300" dirty="0" smtClean="0">
                <a:latin typeface="宋体" pitchFamily="2" charset="-122"/>
                <a:ea typeface="宋体" pitchFamily="2" charset="-122"/>
              </a:rPr>
              <a:t>与  ，又</a:t>
            </a:r>
            <a:r>
              <a:rPr lang="zh-CN" altLang="en-US" sz="2300" dirty="0" smtClean="0">
                <a:latin typeface="宋体" pitchFamily="2" charset="-122"/>
                <a:ea typeface="宋体" pitchFamily="2" charset="-122"/>
              </a:rPr>
              <a:t>如</a:t>
            </a:r>
            <a:r>
              <a:rPr lang="zh-CN" altLang="en-US" sz="2300" dirty="0" smtClean="0">
                <a:latin typeface="宋体" pitchFamily="2" charset="-122"/>
                <a:ea typeface="宋体" pitchFamily="2" charset="-122"/>
              </a:rPr>
              <a:t>多项分布                                                                        </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常含有</a:t>
            </a:r>
            <a:r>
              <a:rPr lang="en-US" altLang="zh-CN" sz="2300" dirty="0" smtClean="0">
                <a:latin typeface="宋体" pitchFamily="2" charset="-122"/>
                <a:ea typeface="宋体" pitchFamily="2" charset="-122"/>
              </a:rPr>
              <a:t>k</a:t>
            </a:r>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个</a:t>
            </a:r>
            <a:r>
              <a:rPr lang="zh-CN" altLang="en-US" sz="2300" dirty="0" smtClean="0">
                <a:latin typeface="宋体" pitchFamily="2" charset="-122"/>
                <a:ea typeface="宋体" pitchFamily="2" charset="-122"/>
              </a:rPr>
              <a:t>未知</a:t>
            </a:r>
            <a:r>
              <a:rPr lang="zh-CN" altLang="en-US" sz="2300" dirty="0" smtClean="0">
                <a:latin typeface="宋体" pitchFamily="2" charset="-122"/>
                <a:ea typeface="宋体" pitchFamily="2" charset="-122"/>
              </a:rPr>
              <a:t>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至于多元正态分布</a:t>
            </a:r>
            <a:endParaRPr lang="en-US" altLang="zh-CN" sz="2300" dirty="0" smtClean="0">
              <a:latin typeface="宋体" pitchFamily="2" charset="-122"/>
              <a:ea typeface="宋体" pitchFamily="2" charset="-122"/>
            </a:endParaRPr>
          </a:p>
          <a:p>
            <a:pPr>
              <a:buNone/>
            </a:pP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则</a:t>
            </a:r>
            <a:r>
              <a:rPr lang="zh-CN" altLang="en-US" sz="2300" dirty="0" smtClean="0">
                <a:latin typeface="宋体" pitchFamily="2" charset="-122"/>
                <a:ea typeface="宋体" pitchFamily="2" charset="-122"/>
              </a:rPr>
              <a:t>含有更多个未知</a:t>
            </a:r>
            <a:r>
              <a:rPr lang="zh-CN" altLang="en-US" sz="2300" dirty="0" smtClean="0">
                <a:latin typeface="宋体" pitchFamily="2" charset="-122"/>
                <a:ea typeface="宋体" pitchFamily="2" charset="-122"/>
              </a:rPr>
              <a:t>参数。</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在贝叶斯方法的框架中处理多参数的方法与处理单参数方法</a:t>
            </a:r>
            <a:r>
              <a:rPr lang="zh-CN" altLang="en-US" sz="2300" dirty="0" smtClean="0">
                <a:latin typeface="宋体" pitchFamily="2" charset="-122"/>
                <a:ea typeface="宋体" pitchFamily="2" charset="-122"/>
              </a:rPr>
              <a:t>相似，先</a:t>
            </a:r>
            <a:r>
              <a:rPr lang="zh-CN" altLang="en-US" sz="2300" dirty="0" smtClean="0">
                <a:latin typeface="宋体" pitchFamily="2" charset="-122"/>
                <a:ea typeface="宋体" pitchFamily="2" charset="-122"/>
              </a:rPr>
              <a:t>根据</a:t>
            </a:r>
            <a:r>
              <a:rPr lang="zh-CN" altLang="en-US" sz="2300" dirty="0" smtClean="0">
                <a:latin typeface="宋体" pitchFamily="2" charset="-122"/>
                <a:ea typeface="宋体" pitchFamily="2" charset="-122"/>
              </a:rPr>
              <a:t>先验</a:t>
            </a:r>
            <a:r>
              <a:rPr lang="zh-CN" altLang="en-US" sz="2300" dirty="0" smtClean="0">
                <a:latin typeface="宋体" pitchFamily="2" charset="-122"/>
                <a:ea typeface="宋体" pitchFamily="2" charset="-122"/>
              </a:rPr>
              <a:t>信息给出参数的</a:t>
            </a:r>
            <a:r>
              <a:rPr lang="zh-CN" altLang="en-US" sz="2300" dirty="0" smtClean="0">
                <a:latin typeface="宋体" pitchFamily="2" charset="-122"/>
                <a:ea typeface="宋体" pitchFamily="2" charset="-122"/>
              </a:rPr>
              <a:t>先验分布，然后</a:t>
            </a:r>
            <a:r>
              <a:rPr lang="zh-CN" altLang="en-US" sz="2300" dirty="0" smtClean="0">
                <a:latin typeface="宋体" pitchFamily="2" charset="-122"/>
                <a:ea typeface="宋体" pitchFamily="2" charset="-122"/>
              </a:rPr>
              <a:t>按贝叶斯公式算得</a:t>
            </a:r>
            <a:r>
              <a:rPr lang="zh-CN" altLang="en-US" sz="2300" dirty="0" smtClean="0">
                <a:latin typeface="宋体" pitchFamily="2" charset="-122"/>
                <a:ea typeface="宋体" pitchFamily="2" charset="-122"/>
              </a:rPr>
              <a:t>后验分布，为</a:t>
            </a:r>
            <a:r>
              <a:rPr lang="zh-CN" altLang="en-US" sz="2300" dirty="0" smtClean="0">
                <a:latin typeface="宋体" pitchFamily="2" charset="-122"/>
                <a:ea typeface="宋体" pitchFamily="2" charset="-122"/>
              </a:rPr>
              <a:t>确定</a:t>
            </a:r>
            <a:r>
              <a:rPr lang="zh-CN" altLang="en-US" sz="2300" dirty="0" smtClean="0">
                <a:latin typeface="宋体" pitchFamily="2" charset="-122"/>
                <a:ea typeface="宋体" pitchFamily="2" charset="-122"/>
              </a:rPr>
              <a:t>起见，设总体</a:t>
            </a:r>
            <a:r>
              <a:rPr lang="zh-CN" altLang="en-US" sz="2300" dirty="0" smtClean="0">
                <a:latin typeface="宋体" pitchFamily="2" charset="-122"/>
                <a:ea typeface="宋体" pitchFamily="2" charset="-122"/>
              </a:rPr>
              <a:t>只含二个</a:t>
            </a:r>
            <a:r>
              <a:rPr lang="zh-CN" altLang="en-US" sz="2300" dirty="0" smtClean="0">
                <a:latin typeface="宋体" pitchFamily="2" charset="-122"/>
                <a:ea typeface="宋体" pitchFamily="2" charset="-122"/>
              </a:rPr>
              <a:t>参数</a:t>
            </a:r>
            <a:endParaRPr lang="en-US" altLang="zh-CN" sz="2300" dirty="0" smtClean="0">
              <a:latin typeface="宋体" pitchFamily="2" charset="-122"/>
              <a:ea typeface="宋体" pitchFamily="2" charset="-122"/>
            </a:endParaRPr>
          </a:p>
          <a:p>
            <a:pPr>
              <a:buNone/>
            </a:pPr>
            <a:r>
              <a:rPr lang="zh-CN" altLang="en-US" sz="2300" dirty="0" smtClean="0">
                <a:latin typeface="宋体" pitchFamily="2" charset="-122"/>
                <a:ea typeface="宋体" pitchFamily="2" charset="-122"/>
              </a:rPr>
              <a:t>         ，总体</a:t>
            </a:r>
            <a:r>
              <a:rPr lang="zh-CN" altLang="en-US" sz="2300" dirty="0" smtClean="0">
                <a:latin typeface="宋体" pitchFamily="2" charset="-122"/>
                <a:ea typeface="宋体" pitchFamily="2" charset="-122"/>
              </a:rPr>
              <a:t>的密度函数</a:t>
            </a:r>
            <a:r>
              <a:rPr lang="zh-CN" altLang="en-US" sz="2300" dirty="0" smtClean="0">
                <a:latin typeface="宋体" pitchFamily="2" charset="-122"/>
                <a:ea typeface="宋体" pitchFamily="2" charset="-122"/>
              </a:rPr>
              <a:t>为          ，若</a:t>
            </a:r>
            <a:r>
              <a:rPr lang="zh-CN" altLang="en-US" sz="2300" dirty="0" smtClean="0">
                <a:latin typeface="宋体" pitchFamily="2" charset="-122"/>
                <a:ea typeface="宋体" pitchFamily="2" charset="-122"/>
              </a:rPr>
              <a:t>从该总体抽取</a:t>
            </a:r>
            <a:r>
              <a:rPr lang="zh-CN" altLang="en-US" sz="2300" dirty="0" smtClean="0">
                <a:latin typeface="宋体" pitchFamily="2" charset="-122"/>
                <a:ea typeface="宋体" pitchFamily="2" charset="-122"/>
              </a:rPr>
              <a:t>一个样本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并</a:t>
            </a:r>
            <a:r>
              <a:rPr lang="zh-CN" altLang="en-US" sz="2300" dirty="0" smtClean="0">
                <a:latin typeface="宋体" pitchFamily="2" charset="-122"/>
                <a:ea typeface="宋体" pitchFamily="2" charset="-122"/>
              </a:rPr>
              <a:t>给出先验</a:t>
            </a:r>
            <a:r>
              <a:rPr lang="zh-CN" altLang="en-US" sz="2300" dirty="0" smtClean="0">
                <a:latin typeface="宋体" pitchFamily="2" charset="-122"/>
                <a:ea typeface="宋体" pitchFamily="2" charset="-122"/>
              </a:rPr>
              <a:t>密度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      的</a:t>
            </a:r>
            <a:r>
              <a:rPr lang="zh-CN" altLang="en-US" sz="2300" dirty="0" smtClean="0">
                <a:latin typeface="宋体" pitchFamily="2" charset="-122"/>
                <a:ea typeface="宋体" pitchFamily="2" charset="-122"/>
              </a:rPr>
              <a:t>后验密度为</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多</a:t>
            </a:r>
            <a:r>
              <a:rPr lang="zh-CN" altLang="en-US" sz="4000" dirty="0" smtClean="0">
                <a:solidFill>
                  <a:schemeClr val="tx1"/>
                </a:solidFill>
                <a:effectLst/>
                <a:latin typeface="隶书" pitchFamily="49" charset="-122"/>
                <a:ea typeface="隶书" pitchFamily="49" charset="-122"/>
              </a:rPr>
              <a:t>参数模型</a:t>
            </a:r>
            <a:endParaRPr lang="zh-CN" altLang="en-US" sz="4000" dirty="0">
              <a:solidFill>
                <a:schemeClr val="tx1"/>
              </a:solidFill>
              <a:effectLst/>
            </a:endParaRPr>
          </a:p>
        </p:txBody>
      </p:sp>
      <p:graphicFrame>
        <p:nvGraphicFramePr>
          <p:cNvPr id="12290" name="Object 2"/>
          <p:cNvGraphicFramePr>
            <a:graphicFrameLocks noChangeAspect="1"/>
          </p:cNvGraphicFramePr>
          <p:nvPr/>
        </p:nvGraphicFramePr>
        <p:xfrm>
          <a:off x="857224" y="1928802"/>
          <a:ext cx="932663" cy="357190"/>
        </p:xfrm>
        <a:graphic>
          <a:graphicData uri="http://schemas.openxmlformats.org/presentationml/2006/ole">
            <p:oleObj spid="_x0000_s12290" name="Equation" r:id="rId3" imgW="596880" imgH="228600" progId="Equation.DSMT4">
              <p:embed/>
            </p:oleObj>
          </a:graphicData>
        </a:graphic>
      </p:graphicFrame>
      <p:graphicFrame>
        <p:nvGraphicFramePr>
          <p:cNvPr id="12291" name="Object 3"/>
          <p:cNvGraphicFramePr>
            <a:graphicFrameLocks noChangeAspect="1"/>
          </p:cNvGraphicFramePr>
          <p:nvPr/>
        </p:nvGraphicFramePr>
        <p:xfrm>
          <a:off x="5072066" y="1928802"/>
          <a:ext cx="315914" cy="315914"/>
        </p:xfrm>
        <a:graphic>
          <a:graphicData uri="http://schemas.openxmlformats.org/presentationml/2006/ole">
            <p:oleObj spid="_x0000_s12291" name="Equation" r:id="rId4" imgW="203040" imgH="203040" progId="Equation.DSMT4">
              <p:embed/>
            </p:oleObj>
          </a:graphicData>
        </a:graphic>
      </p:graphicFrame>
      <p:graphicFrame>
        <p:nvGraphicFramePr>
          <p:cNvPr id="12292" name="Object 4"/>
          <p:cNvGraphicFramePr>
            <a:graphicFrameLocks noChangeAspect="1"/>
          </p:cNvGraphicFramePr>
          <p:nvPr/>
        </p:nvGraphicFramePr>
        <p:xfrm>
          <a:off x="857224" y="2321710"/>
          <a:ext cx="1571636" cy="392909"/>
        </p:xfrm>
        <a:graphic>
          <a:graphicData uri="http://schemas.openxmlformats.org/presentationml/2006/ole">
            <p:oleObj spid="_x0000_s12292" name="Equation" r:id="rId5" imgW="914400" imgH="228600" progId="Equation.DSMT4">
              <p:embed/>
            </p:oleObj>
          </a:graphicData>
        </a:graphic>
      </p:graphicFrame>
      <p:graphicFrame>
        <p:nvGraphicFramePr>
          <p:cNvPr id="12293" name="Object 5"/>
          <p:cNvGraphicFramePr>
            <a:graphicFrameLocks noChangeAspect="1"/>
          </p:cNvGraphicFramePr>
          <p:nvPr/>
        </p:nvGraphicFramePr>
        <p:xfrm>
          <a:off x="857224" y="2786058"/>
          <a:ext cx="809529" cy="315914"/>
        </p:xfrm>
        <a:graphic>
          <a:graphicData uri="http://schemas.openxmlformats.org/presentationml/2006/ole">
            <p:oleObj spid="_x0000_s12293" name="Equation" r:id="rId6" imgW="520560" imgH="203040" progId="Equation.DSMT4">
              <p:embed/>
            </p:oleObj>
          </a:graphicData>
        </a:graphic>
      </p:graphicFrame>
      <p:graphicFrame>
        <p:nvGraphicFramePr>
          <p:cNvPr id="12294" name="Object 6"/>
          <p:cNvGraphicFramePr>
            <a:graphicFrameLocks noChangeAspect="1"/>
          </p:cNvGraphicFramePr>
          <p:nvPr/>
        </p:nvGraphicFramePr>
        <p:xfrm>
          <a:off x="928661" y="4214818"/>
          <a:ext cx="1023945" cy="428628"/>
        </p:xfrm>
        <a:graphic>
          <a:graphicData uri="http://schemas.openxmlformats.org/presentationml/2006/ole">
            <p:oleObj spid="_x0000_s12294" name="Equation" r:id="rId7" imgW="545760" imgH="228600" progId="Equation.DSMT4">
              <p:embed/>
            </p:oleObj>
          </a:graphicData>
        </a:graphic>
      </p:graphicFrame>
      <p:graphicFrame>
        <p:nvGraphicFramePr>
          <p:cNvPr id="12295" name="Object 7"/>
          <p:cNvGraphicFramePr>
            <a:graphicFrameLocks noChangeAspect="1"/>
          </p:cNvGraphicFramePr>
          <p:nvPr/>
        </p:nvGraphicFramePr>
        <p:xfrm>
          <a:off x="4572000" y="4214818"/>
          <a:ext cx="1357322" cy="428628"/>
        </p:xfrm>
        <a:graphic>
          <a:graphicData uri="http://schemas.openxmlformats.org/presentationml/2006/ole">
            <p:oleObj spid="_x0000_s12295" name="Equation" r:id="rId8" imgW="723600" imgH="228600" progId="Equation.DSMT4">
              <p:embed/>
            </p:oleObj>
          </a:graphicData>
        </a:graphic>
      </p:graphicFrame>
      <p:graphicFrame>
        <p:nvGraphicFramePr>
          <p:cNvPr id="12296" name="Object 8"/>
          <p:cNvGraphicFramePr>
            <a:graphicFrameLocks noChangeAspect="1"/>
          </p:cNvGraphicFramePr>
          <p:nvPr/>
        </p:nvGraphicFramePr>
        <p:xfrm>
          <a:off x="2143108" y="4572008"/>
          <a:ext cx="1666887" cy="428628"/>
        </p:xfrm>
        <a:graphic>
          <a:graphicData uri="http://schemas.openxmlformats.org/presentationml/2006/ole">
            <p:oleObj spid="_x0000_s12296" name="Equation" r:id="rId9" imgW="888840" imgH="228600" progId="Equation.DSMT4">
              <p:embed/>
            </p:oleObj>
          </a:graphicData>
        </a:graphic>
      </p:graphicFrame>
      <p:graphicFrame>
        <p:nvGraphicFramePr>
          <p:cNvPr id="12297" name="Object 9"/>
          <p:cNvGraphicFramePr>
            <a:graphicFrameLocks noChangeAspect="1"/>
          </p:cNvGraphicFramePr>
          <p:nvPr/>
        </p:nvGraphicFramePr>
        <p:xfrm>
          <a:off x="6000760" y="4572008"/>
          <a:ext cx="977905" cy="400052"/>
        </p:xfrm>
        <a:graphic>
          <a:graphicData uri="http://schemas.openxmlformats.org/presentationml/2006/ole">
            <p:oleObj spid="_x0000_s12297" name="Equation" r:id="rId10" imgW="558720" imgH="228600" progId="Equation.DSMT4">
              <p:embed/>
            </p:oleObj>
          </a:graphicData>
        </a:graphic>
      </p:graphicFrame>
      <p:graphicFrame>
        <p:nvGraphicFramePr>
          <p:cNvPr id="12298" name="Object 10"/>
          <p:cNvGraphicFramePr>
            <a:graphicFrameLocks noChangeAspect="1"/>
          </p:cNvGraphicFramePr>
          <p:nvPr/>
        </p:nvGraphicFramePr>
        <p:xfrm>
          <a:off x="7500958" y="4572008"/>
          <a:ext cx="728666" cy="364333"/>
        </p:xfrm>
        <a:graphic>
          <a:graphicData uri="http://schemas.openxmlformats.org/presentationml/2006/ole">
            <p:oleObj spid="_x0000_s12298" name="Equation" r:id="rId11" imgW="457200" imgH="228600" progId="Equation.DSMT4">
              <p:embed/>
            </p:oleObj>
          </a:graphicData>
        </a:graphic>
      </p:graphicFrame>
      <p:graphicFrame>
        <p:nvGraphicFramePr>
          <p:cNvPr id="12299" name="Object 11"/>
          <p:cNvGraphicFramePr>
            <a:graphicFrameLocks noChangeAspect="1"/>
          </p:cNvGraphicFramePr>
          <p:nvPr/>
        </p:nvGraphicFramePr>
        <p:xfrm>
          <a:off x="2285984" y="5429264"/>
          <a:ext cx="4916515" cy="542928"/>
        </p:xfrm>
        <a:graphic>
          <a:graphicData uri="http://schemas.openxmlformats.org/presentationml/2006/ole">
            <p:oleObj spid="_x0000_s12299" name="Equation" r:id="rId12" imgW="2070000" imgH="228600" progId="Equation.DSMT4">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285992"/>
            <a:ext cx="8229600" cy="3721299"/>
          </a:xfrm>
        </p:spPr>
        <p:txBody>
          <a:bodyPr/>
          <a:lstStyle/>
          <a:p>
            <a:r>
              <a:rPr lang="zh-CN" altLang="en-US" dirty="0" smtClean="0">
                <a:latin typeface="宋体" pitchFamily="2" charset="-122"/>
                <a:ea typeface="宋体" pitchFamily="2" charset="-122"/>
              </a:rPr>
              <a:t>统计学中有二个主要学派：</a:t>
            </a:r>
            <a:r>
              <a:rPr lang="zh-CN" altLang="en-US" dirty="0" smtClean="0">
                <a:solidFill>
                  <a:schemeClr val="accent3"/>
                </a:solidFill>
                <a:latin typeface="宋体" pitchFamily="2" charset="-122"/>
                <a:ea typeface="宋体" pitchFamily="2" charset="-122"/>
              </a:rPr>
              <a:t>频率学派</a:t>
            </a:r>
            <a:r>
              <a:rPr lang="zh-CN" altLang="en-US" dirty="0" smtClean="0">
                <a:latin typeface="宋体" pitchFamily="2" charset="-122"/>
                <a:ea typeface="宋体" pitchFamily="2" charset="-122"/>
              </a:rPr>
              <a:t>与</a:t>
            </a:r>
            <a:r>
              <a:rPr lang="zh-CN" altLang="en-US" dirty="0" smtClean="0">
                <a:solidFill>
                  <a:schemeClr val="accent3"/>
                </a:solidFill>
                <a:latin typeface="宋体" pitchFamily="2" charset="-122"/>
                <a:ea typeface="宋体" pitchFamily="2" charset="-122"/>
              </a:rPr>
              <a:t>贝叶斯学派</a:t>
            </a:r>
            <a:r>
              <a:rPr lang="zh-CN" altLang="en-US" dirty="0" smtClean="0">
                <a:latin typeface="宋体" pitchFamily="2" charset="-122"/>
                <a:ea typeface="宋体" pitchFamily="2" charset="-122"/>
              </a:rPr>
              <a:t>，他们之间有共同点，又有不同点，为了说清楚他们之间的异同点，我们从统计推断所使用的三种信息说起。</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b="0" dirty="0">
              <a:solidFill>
                <a:schemeClr val="tx1"/>
              </a:solidFill>
              <a:effectLst/>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在多参数问题</a:t>
            </a:r>
            <a:r>
              <a:rPr lang="zh-CN" altLang="en-US" sz="2300" dirty="0" smtClean="0">
                <a:latin typeface="宋体" pitchFamily="2" charset="-122"/>
                <a:ea typeface="宋体" pitchFamily="2" charset="-122"/>
              </a:rPr>
              <a:t>中</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人们</a:t>
            </a:r>
            <a:r>
              <a:rPr lang="zh-CN" altLang="en-US" sz="2300" dirty="0" smtClean="0">
                <a:latin typeface="宋体" pitchFamily="2" charset="-122"/>
                <a:ea typeface="宋体" pitchFamily="2" charset="-122"/>
              </a:rPr>
              <a:t>关心的常常是其中一个或少数几个</a:t>
            </a:r>
            <a:r>
              <a:rPr lang="zh-CN" altLang="en-US" sz="2300" dirty="0" smtClean="0">
                <a:latin typeface="宋体" pitchFamily="2" charset="-122"/>
                <a:ea typeface="宋体" pitchFamily="2" charset="-122"/>
              </a:rPr>
              <a:t>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这时</a:t>
            </a:r>
            <a:r>
              <a:rPr lang="zh-CN" altLang="en-US" sz="2300" dirty="0" smtClean="0">
                <a:latin typeface="宋体" pitchFamily="2" charset="-122"/>
                <a:ea typeface="宋体" pitchFamily="2" charset="-122"/>
              </a:rPr>
              <a:t>其余参数常</a:t>
            </a:r>
            <a:r>
              <a:rPr lang="zh-CN" altLang="en-US" sz="2300" dirty="0" smtClean="0">
                <a:latin typeface="宋体" pitchFamily="2" charset="-122"/>
                <a:ea typeface="宋体" pitchFamily="2" charset="-122"/>
              </a:rPr>
              <a:t>被称为</a:t>
            </a:r>
            <a:r>
              <a:rPr lang="zh-CN" altLang="en-US" sz="2300" dirty="0" smtClean="0">
                <a:solidFill>
                  <a:schemeClr val="accent3"/>
                </a:solidFill>
                <a:latin typeface="宋体" pitchFamily="2" charset="-122"/>
                <a:ea typeface="宋体" pitchFamily="2" charset="-122"/>
              </a:rPr>
              <a:t>讨厌参数</a:t>
            </a:r>
            <a:r>
              <a:rPr lang="zh-CN" altLang="en-US" sz="2300" dirty="0" smtClean="0">
                <a:latin typeface="宋体" pitchFamily="2" charset="-122"/>
                <a:ea typeface="宋体" pitchFamily="2" charset="-122"/>
              </a:rPr>
              <a:t>或</a:t>
            </a:r>
            <a:r>
              <a:rPr lang="zh-CN" altLang="en-US" sz="2300" dirty="0" smtClean="0">
                <a:solidFill>
                  <a:schemeClr val="accent3"/>
                </a:solidFill>
                <a:latin typeface="宋体" pitchFamily="2" charset="-122"/>
                <a:ea typeface="宋体" pitchFamily="2" charset="-122"/>
              </a:rPr>
              <a:t>多余</a:t>
            </a:r>
            <a:r>
              <a:rPr lang="zh-CN" altLang="en-US" sz="2300" dirty="0" smtClean="0">
                <a:solidFill>
                  <a:schemeClr val="accent3"/>
                </a:solidFill>
                <a:latin typeface="宋体" pitchFamily="2" charset="-122"/>
                <a:ea typeface="宋体" pitchFamily="2" charset="-122"/>
              </a:rPr>
              <a:t>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譬如</a:t>
            </a:r>
            <a:r>
              <a:rPr lang="zh-CN" altLang="en-US" sz="2300" dirty="0" smtClean="0">
                <a:latin typeface="宋体" pitchFamily="2" charset="-122"/>
                <a:ea typeface="宋体" pitchFamily="2" charset="-122"/>
              </a:rPr>
              <a:t>在二个</a:t>
            </a:r>
            <a:r>
              <a:rPr lang="zh-CN" altLang="en-US" sz="2300" dirty="0" smtClean="0">
                <a:latin typeface="宋体" pitchFamily="2" charset="-122"/>
                <a:ea typeface="宋体" pitchFamily="2" charset="-122"/>
              </a:rPr>
              <a:t>参数   与   场合</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人们</a:t>
            </a:r>
            <a:r>
              <a:rPr lang="zh-CN" altLang="en-US" sz="2300" dirty="0" smtClean="0">
                <a:latin typeface="宋体" pitchFamily="2" charset="-122"/>
                <a:ea typeface="宋体" pitchFamily="2" charset="-122"/>
              </a:rPr>
              <a:t>感兴趣</a:t>
            </a:r>
            <a:r>
              <a:rPr lang="zh-CN" altLang="en-US" sz="2300" dirty="0" smtClean="0">
                <a:latin typeface="宋体" pitchFamily="2" charset="-122"/>
                <a:ea typeface="宋体" pitchFamily="2" charset="-122"/>
              </a:rPr>
              <a:t>的是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那么  就是</a:t>
            </a:r>
            <a:r>
              <a:rPr lang="zh-CN" altLang="en-US" sz="2300" dirty="0" smtClean="0">
                <a:latin typeface="宋体" pitchFamily="2" charset="-122"/>
                <a:ea typeface="宋体" pitchFamily="2" charset="-122"/>
              </a:rPr>
              <a:t>讨厌</a:t>
            </a:r>
            <a:r>
              <a:rPr lang="zh-CN" altLang="en-US" sz="2300" dirty="0" smtClean="0">
                <a:latin typeface="宋体" pitchFamily="2" charset="-122"/>
                <a:ea typeface="宋体" pitchFamily="2" charset="-122"/>
              </a:rPr>
              <a:t>参数</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为了获得  的</a:t>
            </a:r>
            <a:r>
              <a:rPr lang="zh-CN" altLang="en-US" sz="2300" dirty="0" smtClean="0">
                <a:latin typeface="宋体" pitchFamily="2" charset="-122"/>
                <a:ea typeface="宋体" pitchFamily="2" charset="-122"/>
              </a:rPr>
              <a:t>边缘后验</a:t>
            </a:r>
            <a:r>
              <a:rPr lang="zh-CN" altLang="en-US" sz="2300" dirty="0" smtClean="0">
                <a:latin typeface="宋体" pitchFamily="2" charset="-122"/>
                <a:ea typeface="宋体" pitchFamily="2" charset="-122"/>
              </a:rPr>
              <a:t>密度</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只要</a:t>
            </a:r>
            <a:r>
              <a:rPr lang="zh-CN" altLang="en-US" sz="2300" dirty="0" smtClean="0">
                <a:latin typeface="宋体" pitchFamily="2" charset="-122"/>
                <a:ea typeface="宋体" pitchFamily="2" charset="-122"/>
              </a:rPr>
              <a:t>对讨厌</a:t>
            </a:r>
            <a:r>
              <a:rPr lang="zh-CN" altLang="en-US" sz="2300" dirty="0" smtClean="0">
                <a:latin typeface="宋体" pitchFamily="2" charset="-122"/>
                <a:ea typeface="宋体" pitchFamily="2" charset="-122"/>
              </a:rPr>
              <a:t>参数   积分</a:t>
            </a:r>
            <a:r>
              <a:rPr lang="zh-CN" altLang="en-US" sz="2300" dirty="0" smtClean="0">
                <a:latin typeface="宋体" pitchFamily="2" charset="-122"/>
                <a:ea typeface="宋体" pitchFamily="2" charset="-122"/>
              </a:rPr>
              <a:t>即</a:t>
            </a:r>
            <a:r>
              <a:rPr lang="zh-CN" altLang="en-US" sz="2300" dirty="0" smtClean="0">
                <a:latin typeface="宋体" pitchFamily="2" charset="-122"/>
                <a:ea typeface="宋体" pitchFamily="2" charset="-122"/>
              </a:rPr>
              <a:t>可。</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上述积分</a:t>
            </a:r>
            <a:r>
              <a:rPr lang="zh-CN" altLang="en-US" sz="2300" dirty="0" smtClean="0">
                <a:latin typeface="宋体" pitchFamily="2" charset="-122"/>
                <a:ea typeface="宋体" pitchFamily="2" charset="-122"/>
              </a:rPr>
              <a:t>对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的参数空间</a:t>
            </a:r>
            <a:r>
              <a:rPr lang="zh-CN" altLang="en-US" sz="2300" dirty="0" smtClean="0">
                <a:latin typeface="宋体" pitchFamily="2" charset="-122"/>
                <a:ea typeface="宋体" pitchFamily="2" charset="-122"/>
              </a:rPr>
              <a:t>进行</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处理讨厌参数</a:t>
            </a:r>
            <a:r>
              <a:rPr lang="zh-CN" altLang="en-US" sz="2300" dirty="0" smtClean="0">
                <a:latin typeface="宋体" pitchFamily="2" charset="-122"/>
                <a:ea typeface="宋体" pitchFamily="2" charset="-122"/>
              </a:rPr>
              <a:t>上</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贝叶斯</a:t>
            </a:r>
            <a:r>
              <a:rPr lang="zh-CN" altLang="en-US" sz="2300" dirty="0" smtClean="0">
                <a:latin typeface="宋体" pitchFamily="2" charset="-122"/>
                <a:ea typeface="宋体" pitchFamily="2" charset="-122"/>
              </a:rPr>
              <a:t>方法要比经典方法</a:t>
            </a:r>
            <a:r>
              <a:rPr lang="zh-CN" altLang="en-US" sz="2300" dirty="0" smtClean="0">
                <a:latin typeface="宋体" pitchFamily="2" charset="-122"/>
                <a:ea typeface="宋体" pitchFamily="2" charset="-122"/>
              </a:rPr>
              <a:t>方便</a:t>
            </a:r>
            <a:r>
              <a:rPr lang="zh-CN" altLang="en-US" sz="2300" dirty="0" smtClean="0">
                <a:latin typeface="宋体" pitchFamily="2" charset="-122"/>
                <a:ea typeface="宋体" pitchFamily="2" charset="-122"/>
              </a:rPr>
              <a:t>得</a:t>
            </a:r>
            <a:r>
              <a:rPr lang="zh-CN" altLang="en-US" sz="2300" dirty="0" smtClean="0">
                <a:latin typeface="宋体" pitchFamily="2" charset="-122"/>
                <a:ea typeface="宋体" pitchFamily="2" charset="-122"/>
              </a:rPr>
              <a:t>多。</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多参数模型</a:t>
            </a:r>
            <a:endParaRPr lang="zh-CN" altLang="en-US" sz="4000" dirty="0"/>
          </a:p>
        </p:txBody>
      </p:sp>
      <p:graphicFrame>
        <p:nvGraphicFramePr>
          <p:cNvPr id="13314" name="Object 2"/>
          <p:cNvGraphicFramePr>
            <a:graphicFrameLocks noChangeAspect="1"/>
          </p:cNvGraphicFramePr>
          <p:nvPr/>
        </p:nvGraphicFramePr>
        <p:xfrm>
          <a:off x="1571604" y="2214554"/>
          <a:ext cx="285752" cy="428628"/>
        </p:xfrm>
        <a:graphic>
          <a:graphicData uri="http://schemas.openxmlformats.org/presentationml/2006/ole">
            <p:oleObj spid="_x0000_s13314" name="Equation" r:id="rId3" imgW="152280" imgH="228600" progId="Equation.DSMT4">
              <p:embed/>
            </p:oleObj>
          </a:graphicData>
        </a:graphic>
      </p:graphicFrame>
      <p:graphicFrame>
        <p:nvGraphicFramePr>
          <p:cNvPr id="13315" name="Object 3"/>
          <p:cNvGraphicFramePr>
            <a:graphicFrameLocks noChangeAspect="1"/>
          </p:cNvGraphicFramePr>
          <p:nvPr/>
        </p:nvGraphicFramePr>
        <p:xfrm>
          <a:off x="2285984" y="2214554"/>
          <a:ext cx="285752" cy="400052"/>
        </p:xfrm>
        <a:graphic>
          <a:graphicData uri="http://schemas.openxmlformats.org/presentationml/2006/ole">
            <p:oleObj spid="_x0000_s13315" name="Equation" r:id="rId4" imgW="164880" imgH="228600" progId="Equation.DSMT4">
              <p:embed/>
            </p:oleObj>
          </a:graphicData>
        </a:graphic>
      </p:graphicFrame>
      <p:graphicFrame>
        <p:nvGraphicFramePr>
          <p:cNvPr id="13316" name="Object 4"/>
          <p:cNvGraphicFramePr>
            <a:graphicFrameLocks noChangeAspect="1"/>
          </p:cNvGraphicFramePr>
          <p:nvPr/>
        </p:nvGraphicFramePr>
        <p:xfrm>
          <a:off x="5429256" y="2285992"/>
          <a:ext cx="290514" cy="357190"/>
        </p:xfrm>
        <a:graphic>
          <a:graphicData uri="http://schemas.openxmlformats.org/presentationml/2006/ole">
            <p:oleObj spid="_x0000_s13316" name="Equation" r:id="rId5" imgW="152280" imgH="228600" progId="Equation.DSMT4">
              <p:embed/>
            </p:oleObj>
          </a:graphicData>
        </a:graphic>
      </p:graphicFrame>
      <p:graphicFrame>
        <p:nvGraphicFramePr>
          <p:cNvPr id="13317" name="Object 5"/>
          <p:cNvGraphicFramePr>
            <a:graphicFrameLocks noChangeAspect="1"/>
          </p:cNvGraphicFramePr>
          <p:nvPr/>
        </p:nvGraphicFramePr>
        <p:xfrm>
          <a:off x="6429388" y="2214554"/>
          <a:ext cx="296864" cy="411042"/>
        </p:xfrm>
        <a:graphic>
          <a:graphicData uri="http://schemas.openxmlformats.org/presentationml/2006/ole">
            <p:oleObj spid="_x0000_s13317" name="Equation" r:id="rId6" imgW="164880" imgH="228600" progId="Equation.DSMT4">
              <p:embed/>
            </p:oleObj>
          </a:graphicData>
        </a:graphic>
      </p:graphicFrame>
      <p:graphicFrame>
        <p:nvGraphicFramePr>
          <p:cNvPr id="13318" name="Object 6"/>
          <p:cNvGraphicFramePr>
            <a:graphicFrameLocks noChangeAspect="1"/>
          </p:cNvGraphicFramePr>
          <p:nvPr/>
        </p:nvGraphicFramePr>
        <p:xfrm>
          <a:off x="2071670" y="2571744"/>
          <a:ext cx="290514" cy="435771"/>
        </p:xfrm>
        <a:graphic>
          <a:graphicData uri="http://schemas.openxmlformats.org/presentationml/2006/ole">
            <p:oleObj spid="_x0000_s13318" name="Equation" r:id="rId7" imgW="152280" imgH="228600" progId="Equation.DSMT4">
              <p:embed/>
            </p:oleObj>
          </a:graphicData>
        </a:graphic>
      </p:graphicFrame>
      <p:graphicFrame>
        <p:nvGraphicFramePr>
          <p:cNvPr id="13319" name="Object 7"/>
          <p:cNvGraphicFramePr>
            <a:graphicFrameLocks noChangeAspect="1"/>
          </p:cNvGraphicFramePr>
          <p:nvPr/>
        </p:nvGraphicFramePr>
        <p:xfrm>
          <a:off x="6715140" y="2571744"/>
          <a:ext cx="296864" cy="400052"/>
        </p:xfrm>
        <a:graphic>
          <a:graphicData uri="http://schemas.openxmlformats.org/presentationml/2006/ole">
            <p:oleObj spid="_x0000_s13319" name="Equation" r:id="rId8" imgW="164880" imgH="228600" progId="Equation.DSMT4">
              <p:embed/>
            </p:oleObj>
          </a:graphicData>
        </a:graphic>
      </p:graphicFrame>
      <p:graphicFrame>
        <p:nvGraphicFramePr>
          <p:cNvPr id="13320" name="Object 8"/>
          <p:cNvGraphicFramePr>
            <a:graphicFrameLocks noChangeAspect="1"/>
          </p:cNvGraphicFramePr>
          <p:nvPr/>
        </p:nvGraphicFramePr>
        <p:xfrm>
          <a:off x="2428860" y="3214686"/>
          <a:ext cx="3143272" cy="519940"/>
        </p:xfrm>
        <a:graphic>
          <a:graphicData uri="http://schemas.openxmlformats.org/presentationml/2006/ole">
            <p:oleObj spid="_x0000_s13320" name="Equation" r:id="rId9" imgW="1688760" imgH="279360" progId="Equation.DSMT4">
              <p:embed/>
            </p:oleObj>
          </a:graphicData>
        </a:graphic>
      </p:graphicFrame>
      <p:graphicFrame>
        <p:nvGraphicFramePr>
          <p:cNvPr id="13321" name="Object 9"/>
          <p:cNvGraphicFramePr>
            <a:graphicFrameLocks noChangeAspect="1"/>
          </p:cNvGraphicFramePr>
          <p:nvPr/>
        </p:nvGraphicFramePr>
        <p:xfrm>
          <a:off x="2428860" y="3786190"/>
          <a:ext cx="357190" cy="401840"/>
        </p:xfrm>
        <a:graphic>
          <a:graphicData uri="http://schemas.openxmlformats.org/presentationml/2006/ole">
            <p:oleObj spid="_x0000_s13321" name="Equation" r:id="rId10" imgW="164880" imgH="228600" progId="Equation.DSMT4">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2300" dirty="0" smtClean="0">
                <a:latin typeface="宋体" pitchFamily="2" charset="-122"/>
                <a:ea typeface="宋体" pitchFamily="2" charset="-122"/>
              </a:rPr>
              <a:t>正</a:t>
            </a:r>
            <a:r>
              <a:rPr lang="zh-CN" altLang="en-US" sz="2300" dirty="0" smtClean="0">
                <a:latin typeface="宋体" pitchFamily="2" charset="-122"/>
                <a:ea typeface="宋体" pitchFamily="2" charset="-122"/>
              </a:rPr>
              <a:t>态</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倒</a:t>
            </a:r>
            <a:r>
              <a:rPr lang="zh-CN" altLang="en-US" sz="2300" dirty="0" smtClean="0">
                <a:latin typeface="宋体" pitchFamily="2" charset="-122"/>
                <a:ea typeface="宋体" pitchFamily="2" charset="-122"/>
              </a:rPr>
              <a:t>伽玛</a:t>
            </a:r>
            <a:r>
              <a:rPr lang="zh-CN" altLang="en-US" sz="2300" dirty="0" smtClean="0">
                <a:latin typeface="宋体" pitchFamily="2" charset="-122"/>
                <a:ea typeface="宋体" pitchFamily="2" charset="-122"/>
              </a:rPr>
              <a:t>分布，记为</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pPr>
              <a:buNone/>
            </a:pP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后</a:t>
            </a:r>
            <a:r>
              <a:rPr lang="zh-CN" altLang="en-US" sz="2300" dirty="0" smtClean="0">
                <a:latin typeface="宋体" pitchFamily="2" charset="-122"/>
                <a:ea typeface="宋体" pitchFamily="2" charset="-122"/>
              </a:rPr>
              <a:t>验</a:t>
            </a:r>
            <a:r>
              <a:rPr lang="zh-CN" altLang="en-US" sz="2300" dirty="0" smtClean="0">
                <a:latin typeface="宋体" pitchFamily="2" charset="-122"/>
                <a:ea typeface="宋体" pitchFamily="2" charset="-122"/>
              </a:rPr>
              <a:t>密度在形式</a:t>
            </a:r>
            <a:r>
              <a:rPr lang="zh-CN" altLang="en-US" sz="2300" dirty="0" smtClean="0">
                <a:latin typeface="宋体" pitchFamily="2" charset="-122"/>
                <a:ea typeface="宋体" pitchFamily="2" charset="-122"/>
              </a:rPr>
              <a:t>上完全与先验</a:t>
            </a:r>
            <a:r>
              <a:rPr lang="zh-CN" altLang="en-US" sz="2300" dirty="0" smtClean="0">
                <a:latin typeface="宋体" pitchFamily="2" charset="-122"/>
                <a:ea typeface="宋体" pitchFamily="2" charset="-122"/>
              </a:rPr>
              <a:t>密度同</a:t>
            </a:r>
            <a:r>
              <a:rPr lang="zh-CN" altLang="en-US" sz="2300" dirty="0" smtClean="0">
                <a:latin typeface="宋体" pitchFamily="2" charset="-122"/>
                <a:ea typeface="宋体" pitchFamily="2" charset="-122"/>
              </a:rPr>
              <a:t>，</a:t>
            </a:r>
            <a:r>
              <a:rPr lang="zh-CN" altLang="en-US" sz="2300" dirty="0" smtClean="0">
                <a:latin typeface="宋体" pitchFamily="2" charset="-122"/>
                <a:ea typeface="宋体" pitchFamily="2" charset="-122"/>
              </a:rPr>
              <a:t>只是用  ， 与    分别代替   ，  与</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正态</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倒</a:t>
            </a:r>
            <a:r>
              <a:rPr lang="zh-CN" altLang="en-US" sz="2300" dirty="0" smtClean="0">
                <a:latin typeface="宋体" pitchFamily="2" charset="-122"/>
                <a:ea typeface="宋体" pitchFamily="2" charset="-122"/>
              </a:rPr>
              <a:t>伽玛分布是正态</a:t>
            </a:r>
            <a:r>
              <a:rPr lang="zh-CN" altLang="en-US" sz="2300" dirty="0" smtClean="0">
                <a:latin typeface="宋体" pitchFamily="2" charset="-122"/>
                <a:ea typeface="宋体" pitchFamily="2" charset="-122"/>
              </a:rPr>
              <a:t>均值   与</a:t>
            </a:r>
            <a:r>
              <a:rPr lang="zh-CN" altLang="en-US" sz="2300" dirty="0" smtClean="0">
                <a:latin typeface="宋体" pitchFamily="2" charset="-122"/>
                <a:ea typeface="宋体" pitchFamily="2" charset="-122"/>
              </a:rPr>
              <a:t>正态</a:t>
            </a:r>
            <a:r>
              <a:rPr lang="zh-CN" altLang="en-US" sz="2300" dirty="0" smtClean="0">
                <a:latin typeface="宋体" pitchFamily="2" charset="-122"/>
                <a:ea typeface="宋体" pitchFamily="2" charset="-122"/>
              </a:rPr>
              <a:t>方差   的（联合）共轭先验分布。</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第五节 多参数模型</a:t>
            </a:r>
            <a:endParaRPr lang="zh-CN" altLang="en-US" sz="4000" dirty="0"/>
          </a:p>
        </p:txBody>
      </p:sp>
      <p:graphicFrame>
        <p:nvGraphicFramePr>
          <p:cNvPr id="14338" name="Object 2"/>
          <p:cNvGraphicFramePr>
            <a:graphicFrameLocks noChangeAspect="1"/>
          </p:cNvGraphicFramePr>
          <p:nvPr/>
        </p:nvGraphicFramePr>
        <p:xfrm>
          <a:off x="4143372" y="1428736"/>
          <a:ext cx="2254090" cy="455614"/>
        </p:xfrm>
        <a:graphic>
          <a:graphicData uri="http://schemas.openxmlformats.org/presentationml/2006/ole">
            <p:oleObj spid="_x0000_s14338" name="Equation" r:id="rId3" imgW="1193760" imgH="241200" progId="Equation.DSMT4">
              <p:embed/>
            </p:oleObj>
          </a:graphicData>
        </a:graphic>
      </p:graphicFrame>
      <p:pic>
        <p:nvPicPr>
          <p:cNvPr id="6" name="图片 5" descr="图像 6.png"/>
          <p:cNvPicPr>
            <a:picLocks noChangeAspect="1"/>
          </p:cNvPicPr>
          <p:nvPr/>
        </p:nvPicPr>
        <p:blipFill>
          <a:blip r:embed="rId4"/>
          <a:stretch>
            <a:fillRect/>
          </a:stretch>
        </p:blipFill>
        <p:spPr>
          <a:xfrm>
            <a:off x="285720" y="2071678"/>
            <a:ext cx="8312031" cy="738191"/>
          </a:xfrm>
          <a:prstGeom prst="rect">
            <a:avLst/>
          </a:prstGeom>
        </p:spPr>
      </p:pic>
      <p:graphicFrame>
        <p:nvGraphicFramePr>
          <p:cNvPr id="14340" name="Object 4"/>
          <p:cNvGraphicFramePr>
            <a:graphicFrameLocks noChangeAspect="1"/>
          </p:cNvGraphicFramePr>
          <p:nvPr/>
        </p:nvGraphicFramePr>
        <p:xfrm>
          <a:off x="4786314" y="4286256"/>
          <a:ext cx="291247" cy="315518"/>
        </p:xfrm>
        <a:graphic>
          <a:graphicData uri="http://schemas.openxmlformats.org/presentationml/2006/ole">
            <p:oleObj spid="_x0000_s14340" name="Equation" r:id="rId5" imgW="152280" imgH="164880" progId="Equation.DSMT4">
              <p:embed/>
            </p:oleObj>
          </a:graphicData>
        </a:graphic>
      </p:graphicFrame>
      <p:graphicFrame>
        <p:nvGraphicFramePr>
          <p:cNvPr id="14341" name="Object 5"/>
          <p:cNvGraphicFramePr>
            <a:graphicFrameLocks noChangeAspect="1"/>
          </p:cNvGraphicFramePr>
          <p:nvPr/>
        </p:nvGraphicFramePr>
        <p:xfrm>
          <a:off x="6643702" y="4286256"/>
          <a:ext cx="387352" cy="387352"/>
        </p:xfrm>
        <a:graphic>
          <a:graphicData uri="http://schemas.openxmlformats.org/presentationml/2006/ole">
            <p:oleObj spid="_x0000_s14341" name="Equation" r:id="rId6" imgW="203040" imgH="203040" progId="Equation.DSMT4">
              <p:embed/>
            </p:oleObj>
          </a:graphicData>
        </a:graphic>
      </p:graphicFrame>
      <p:graphicFrame>
        <p:nvGraphicFramePr>
          <p:cNvPr id="14342" name="Object 6"/>
          <p:cNvGraphicFramePr>
            <a:graphicFrameLocks noChangeAspect="1"/>
          </p:cNvGraphicFramePr>
          <p:nvPr/>
        </p:nvGraphicFramePr>
        <p:xfrm>
          <a:off x="6786578" y="3071810"/>
          <a:ext cx="296864" cy="411042"/>
        </p:xfrm>
        <a:graphic>
          <a:graphicData uri="http://schemas.openxmlformats.org/presentationml/2006/ole">
            <p:oleObj spid="_x0000_s14342" name="Equation" r:id="rId7" imgW="164880" imgH="228600" progId="Equation.DSMT4">
              <p:embed/>
            </p:oleObj>
          </a:graphicData>
        </a:graphic>
      </p:graphicFrame>
      <p:graphicFrame>
        <p:nvGraphicFramePr>
          <p:cNvPr id="14343" name="Object 7"/>
          <p:cNvGraphicFramePr>
            <a:graphicFrameLocks noChangeAspect="1"/>
          </p:cNvGraphicFramePr>
          <p:nvPr/>
        </p:nvGraphicFramePr>
        <p:xfrm>
          <a:off x="7143768" y="3071810"/>
          <a:ext cx="285752" cy="414340"/>
        </p:xfrm>
        <a:graphic>
          <a:graphicData uri="http://schemas.openxmlformats.org/presentationml/2006/ole">
            <p:oleObj spid="_x0000_s14343" name="Equation" r:id="rId8" imgW="190440" imgH="228600" progId="Equation.DSMT4">
              <p:embed/>
            </p:oleObj>
          </a:graphicData>
        </a:graphic>
      </p:graphicFrame>
      <p:graphicFrame>
        <p:nvGraphicFramePr>
          <p:cNvPr id="14344" name="Object 8"/>
          <p:cNvGraphicFramePr>
            <a:graphicFrameLocks noChangeAspect="1"/>
          </p:cNvGraphicFramePr>
          <p:nvPr/>
        </p:nvGraphicFramePr>
        <p:xfrm>
          <a:off x="7786710" y="3071810"/>
          <a:ext cx="539623" cy="477840"/>
        </p:xfrm>
        <a:graphic>
          <a:graphicData uri="http://schemas.openxmlformats.org/presentationml/2006/ole">
            <p:oleObj spid="_x0000_s14344" name="Equation" r:id="rId9" imgW="368280" imgH="241200" progId="Equation.DSMT4">
              <p:embed/>
            </p:oleObj>
          </a:graphicData>
        </a:graphic>
      </p:graphicFrame>
      <p:graphicFrame>
        <p:nvGraphicFramePr>
          <p:cNvPr id="14345" name="Object 9"/>
          <p:cNvGraphicFramePr>
            <a:graphicFrameLocks noChangeAspect="1"/>
          </p:cNvGraphicFramePr>
          <p:nvPr/>
        </p:nvGraphicFramePr>
        <p:xfrm>
          <a:off x="2214546" y="3429000"/>
          <a:ext cx="285752" cy="428629"/>
        </p:xfrm>
        <a:graphic>
          <a:graphicData uri="http://schemas.openxmlformats.org/presentationml/2006/ole">
            <p:oleObj spid="_x0000_s14345" name="Equation" r:id="rId10" imgW="164880" imgH="228600" progId="Equation.DSMT4">
              <p:embed/>
            </p:oleObj>
          </a:graphicData>
        </a:graphic>
      </p:graphicFrame>
      <p:graphicFrame>
        <p:nvGraphicFramePr>
          <p:cNvPr id="14346" name="Object 10"/>
          <p:cNvGraphicFramePr>
            <a:graphicFrameLocks noChangeAspect="1"/>
          </p:cNvGraphicFramePr>
          <p:nvPr/>
        </p:nvGraphicFramePr>
        <p:xfrm>
          <a:off x="2643174" y="3429000"/>
          <a:ext cx="357190" cy="428628"/>
        </p:xfrm>
        <a:graphic>
          <a:graphicData uri="http://schemas.openxmlformats.org/presentationml/2006/ole">
            <p:oleObj spid="_x0000_s14346" name="Equation" r:id="rId11" imgW="190440" imgH="228600" progId="Equation.DSMT4">
              <p:embed/>
            </p:oleObj>
          </a:graphicData>
        </a:graphic>
      </p:graphicFrame>
      <p:graphicFrame>
        <p:nvGraphicFramePr>
          <p:cNvPr id="14347" name="Object 11"/>
          <p:cNvGraphicFramePr>
            <a:graphicFrameLocks noChangeAspect="1"/>
          </p:cNvGraphicFramePr>
          <p:nvPr/>
        </p:nvGraphicFramePr>
        <p:xfrm>
          <a:off x="3500430" y="3429000"/>
          <a:ext cx="571504" cy="428628"/>
        </p:xfrm>
        <a:graphic>
          <a:graphicData uri="http://schemas.openxmlformats.org/presentationml/2006/ole">
            <p:oleObj spid="_x0000_s14347" name="Equation" r:id="rId12" imgW="355320" imgH="241200" progId="Equation.DSMT4">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经典统计中充分统计量是这样定义</a:t>
            </a:r>
            <a:r>
              <a:rPr lang="zh-CN" altLang="en-US" sz="2300" dirty="0" smtClean="0">
                <a:latin typeface="宋体" pitchFamily="2" charset="-122"/>
                <a:ea typeface="宋体" pitchFamily="2" charset="-122"/>
              </a:rPr>
              <a:t>的：设</a:t>
            </a:r>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a:t>
            </a:r>
            <a:r>
              <a:rPr lang="zh-CN" altLang="en-US" sz="2300" dirty="0" smtClean="0">
                <a:latin typeface="宋体" pitchFamily="2" charset="-122"/>
                <a:ea typeface="宋体" pitchFamily="2" charset="-122"/>
              </a:rPr>
              <a:t>是</a:t>
            </a:r>
            <a:r>
              <a:rPr lang="zh-CN" altLang="en-US" sz="2300" dirty="0" smtClean="0">
                <a:latin typeface="宋体" pitchFamily="2" charset="-122"/>
                <a:ea typeface="宋体" pitchFamily="2" charset="-122"/>
              </a:rPr>
              <a:t>来自</a:t>
            </a:r>
            <a:r>
              <a:rPr lang="zh-CN" altLang="en-US" sz="2300" dirty="0" smtClean="0">
                <a:latin typeface="宋体" pitchFamily="2" charset="-122"/>
                <a:ea typeface="宋体" pitchFamily="2" charset="-122"/>
              </a:rPr>
              <a:t>分布函数      的</a:t>
            </a:r>
            <a:r>
              <a:rPr lang="zh-CN" altLang="en-US" sz="2300" dirty="0" smtClean="0">
                <a:latin typeface="宋体" pitchFamily="2" charset="-122"/>
                <a:ea typeface="宋体" pitchFamily="2" charset="-122"/>
              </a:rPr>
              <a:t>一个样</a:t>
            </a:r>
            <a:r>
              <a:rPr lang="zh-CN" altLang="en-US" sz="2300" dirty="0" smtClean="0">
                <a:latin typeface="宋体" pitchFamily="2" charset="-122"/>
                <a:ea typeface="宋体" pitchFamily="2" charset="-122"/>
              </a:rPr>
              <a:t>本</a:t>
            </a:r>
            <a:r>
              <a:rPr lang="en-US" altLang="zh-CN" sz="2300" dirty="0" smtClean="0">
                <a:latin typeface="宋体" pitchFamily="2" charset="-122"/>
                <a:ea typeface="宋体" pitchFamily="2" charset="-122"/>
              </a:rPr>
              <a:t>, 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是统计量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假如</a:t>
            </a:r>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给定</a:t>
            </a:r>
            <a:r>
              <a:rPr lang="en-US" altLang="zh-CN" sz="2300" dirty="0" smtClean="0">
                <a:latin typeface="宋体" pitchFamily="2" charset="-122"/>
                <a:ea typeface="宋体" pitchFamily="2" charset="-122"/>
              </a:rPr>
              <a: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)=t</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条件</a:t>
            </a:r>
            <a:r>
              <a:rPr lang="zh-CN" altLang="en-US" sz="2300" dirty="0" smtClean="0">
                <a:latin typeface="宋体" pitchFamily="2" charset="-122"/>
                <a:ea typeface="宋体" pitchFamily="2" charset="-122"/>
              </a:rPr>
              <a:t>下</a:t>
            </a:r>
            <a:r>
              <a:rPr lang="en-US" altLang="zh-CN" sz="2300" dirty="0" smtClean="0">
                <a:latin typeface="宋体" pitchFamily="2" charset="-122"/>
                <a:ea typeface="宋体" pitchFamily="2" charset="-122"/>
              </a:rPr>
              <a:t>,</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的条件分布与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无关的话</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a:t>
            </a:r>
            <a:r>
              <a:rPr lang="zh-CN" altLang="en-US" sz="2300" dirty="0" smtClean="0">
                <a:latin typeface="宋体" pitchFamily="2" charset="-122"/>
                <a:ea typeface="宋体" pitchFamily="2" charset="-122"/>
              </a:rPr>
              <a:t>称该统计量</a:t>
            </a:r>
            <a:r>
              <a:rPr lang="zh-CN" altLang="en-US" sz="2300" dirty="0" smtClean="0">
                <a:latin typeface="宋体" pitchFamily="2" charset="-122"/>
                <a:ea typeface="宋体" pitchFamily="2" charset="-122"/>
              </a:rPr>
              <a:t>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的充分统计量</a:t>
            </a:r>
            <a:r>
              <a:rPr lang="zh-CN" altLang="en-US"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在一般情况</a:t>
            </a:r>
            <a:r>
              <a:rPr lang="zh-CN" altLang="en-US" sz="2300" dirty="0" smtClean="0">
                <a:latin typeface="宋体" pitchFamily="2" charset="-122"/>
                <a:ea typeface="宋体" pitchFamily="2" charset="-122"/>
              </a:rPr>
              <a:t>下，用</a:t>
            </a:r>
            <a:r>
              <a:rPr lang="zh-CN" altLang="en-US" sz="2300" dirty="0" smtClean="0">
                <a:latin typeface="宋体" pitchFamily="2" charset="-122"/>
                <a:ea typeface="宋体" pitchFamily="2" charset="-122"/>
              </a:rPr>
              <a:t>上述定义直接验证一个统计量的充分性是困难</a:t>
            </a:r>
            <a:r>
              <a:rPr lang="zh-CN" altLang="en-US" sz="2300" dirty="0" smtClean="0">
                <a:latin typeface="宋体" pitchFamily="2" charset="-122"/>
                <a:ea typeface="宋体" pitchFamily="2" charset="-122"/>
              </a:rPr>
              <a:t>的，因为需要计算条件分布，幸好</a:t>
            </a:r>
            <a:r>
              <a:rPr lang="zh-CN" altLang="en-US" sz="2300" dirty="0" smtClean="0">
                <a:latin typeface="宋体" pitchFamily="2" charset="-122"/>
                <a:ea typeface="宋体" pitchFamily="2" charset="-122"/>
              </a:rPr>
              <a:t>有一个判别充分统计量的</a:t>
            </a:r>
            <a:r>
              <a:rPr lang="zh-CN" altLang="en-US" sz="2300" dirty="0" smtClean="0">
                <a:latin typeface="宋体" pitchFamily="2" charset="-122"/>
                <a:ea typeface="宋体" pitchFamily="2" charset="-122"/>
              </a:rPr>
              <a:t>充要条件，它</a:t>
            </a:r>
            <a:r>
              <a:rPr lang="zh-CN" altLang="en-US" sz="2300" dirty="0" smtClean="0">
                <a:latin typeface="宋体" pitchFamily="2" charset="-122"/>
                <a:ea typeface="宋体" pitchFamily="2" charset="-122"/>
              </a:rPr>
              <a:t>就是著名的因子分解</a:t>
            </a:r>
            <a:r>
              <a:rPr lang="zh-CN" altLang="en-US" sz="2300" dirty="0" smtClean="0">
                <a:latin typeface="宋体" pitchFamily="2" charset="-122"/>
                <a:ea typeface="宋体" pitchFamily="2" charset="-122"/>
              </a:rPr>
              <a:t>定理，该</a:t>
            </a:r>
            <a:r>
              <a:rPr lang="zh-CN" altLang="en-US" sz="2300" dirty="0" smtClean="0">
                <a:latin typeface="宋体" pitchFamily="2" charset="-122"/>
                <a:ea typeface="宋体" pitchFamily="2" charset="-122"/>
              </a:rPr>
              <a:t>定理</a:t>
            </a:r>
            <a:r>
              <a:rPr lang="zh-CN" altLang="en-US" sz="2300" dirty="0" smtClean="0">
                <a:latin typeface="宋体" pitchFamily="2" charset="-122"/>
                <a:ea typeface="宋体" pitchFamily="2" charset="-122"/>
              </a:rPr>
              <a:t>说，一</a:t>
            </a:r>
            <a:r>
              <a:rPr lang="zh-CN" altLang="en-US" sz="2300" dirty="0" smtClean="0">
                <a:latin typeface="宋体" pitchFamily="2" charset="-122"/>
                <a:ea typeface="宋体" pitchFamily="2" charset="-122"/>
              </a:rPr>
              <a:t>个</a:t>
            </a:r>
            <a:r>
              <a:rPr lang="zh-CN" altLang="en-US" sz="2300" dirty="0" smtClean="0">
                <a:latin typeface="宋体" pitchFamily="2" charset="-122"/>
                <a:ea typeface="宋体" pitchFamily="2" charset="-122"/>
              </a:rPr>
              <a:t>统计量</a:t>
            </a:r>
            <a:r>
              <a:rPr lang="en-US" altLang="zh-CN" sz="2300" dirty="0" smtClean="0">
                <a:latin typeface="宋体" pitchFamily="2" charset="-122"/>
                <a:ea typeface="宋体" pitchFamily="2" charset="-122"/>
              </a:rPr>
              <a: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对参数</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是</a:t>
            </a:r>
            <a:r>
              <a:rPr lang="zh-CN" altLang="en-US" sz="2300" dirty="0" smtClean="0">
                <a:latin typeface="宋体" pitchFamily="2" charset="-122"/>
                <a:ea typeface="宋体" pitchFamily="2" charset="-122"/>
              </a:rPr>
              <a:t>充分的充要条件是存在一</a:t>
            </a:r>
            <a:r>
              <a:rPr lang="zh-CN" altLang="en-US" sz="2300" dirty="0" smtClean="0">
                <a:latin typeface="宋体" pitchFamily="2" charset="-122"/>
                <a:ea typeface="宋体" pitchFamily="2" charset="-122"/>
              </a:rPr>
              <a:t>个</a:t>
            </a:r>
            <a:r>
              <a:rPr lang="en-US" altLang="zh-CN" sz="2300" dirty="0" smtClean="0">
                <a:latin typeface="宋体" pitchFamily="2" charset="-122"/>
                <a:ea typeface="宋体" pitchFamily="2" charset="-122"/>
              </a:rPr>
              <a:t>t</a:t>
            </a:r>
            <a:r>
              <a:rPr lang="zh-CN" altLang="en-US" sz="2300" dirty="0" smtClean="0">
                <a:latin typeface="宋体" pitchFamily="2" charset="-122"/>
                <a:ea typeface="宋体" pitchFamily="2" charset="-122"/>
              </a:rPr>
              <a:t>与</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的函数</a:t>
            </a:r>
            <a:r>
              <a:rPr lang="en-US" altLang="zh-CN" sz="2300" dirty="0" smtClean="0">
                <a:latin typeface="宋体" pitchFamily="2" charset="-122"/>
                <a:ea typeface="宋体" pitchFamily="2" charset="-122"/>
              </a:rPr>
              <a:t>g(t,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和</a:t>
            </a:r>
            <a:r>
              <a:rPr lang="zh-CN" altLang="en-US" sz="2300" dirty="0" smtClean="0">
                <a:latin typeface="宋体" pitchFamily="2" charset="-122"/>
                <a:ea typeface="宋体" pitchFamily="2" charset="-122"/>
              </a:rPr>
              <a:t>一个样</a:t>
            </a:r>
            <a:r>
              <a:rPr lang="zh-CN" altLang="en-US" sz="2300" dirty="0" smtClean="0">
                <a:latin typeface="宋体" pitchFamily="2" charset="-122"/>
                <a:ea typeface="宋体" pitchFamily="2" charset="-122"/>
              </a:rPr>
              <a:t>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的函数</a:t>
            </a:r>
            <a:r>
              <a:rPr lang="en-US" altLang="zh-CN" sz="2300" dirty="0" smtClean="0">
                <a:latin typeface="宋体" pitchFamily="2" charset="-122"/>
                <a:ea typeface="宋体" pitchFamily="2" charset="-122"/>
              </a:rPr>
              <a:t>h(</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使得</a:t>
            </a:r>
            <a:r>
              <a:rPr lang="zh-CN" altLang="en-US" sz="2300" dirty="0" smtClean="0">
                <a:latin typeface="宋体" pitchFamily="2" charset="-122"/>
                <a:ea typeface="宋体" pitchFamily="2" charset="-122"/>
              </a:rPr>
              <a:t>对任一</a:t>
            </a:r>
            <a:r>
              <a:rPr lang="zh-CN" altLang="en-US" sz="2300" dirty="0" smtClean="0">
                <a:latin typeface="宋体" pitchFamily="2" charset="-122"/>
                <a:ea typeface="宋体" pitchFamily="2" charset="-122"/>
              </a:rPr>
              <a:t>样本</a:t>
            </a:r>
            <a:r>
              <a:rPr lang="en-US" altLang="zh-CN" sz="2300" b="1" dirty="0" smtClean="0">
                <a:latin typeface="宋体" pitchFamily="2" charset="-122"/>
                <a:ea typeface="宋体" pitchFamily="2" charset="-122"/>
              </a:rPr>
              <a:t>x</a:t>
            </a:r>
            <a:r>
              <a:rPr lang="zh-CN" altLang="en-US" sz="2300" dirty="0" smtClean="0">
                <a:latin typeface="宋体" pitchFamily="2" charset="-122"/>
                <a:ea typeface="宋体" pitchFamily="2" charset="-122"/>
              </a:rPr>
              <a:t>和任意</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样本</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密度</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可</a:t>
            </a:r>
            <a:r>
              <a:rPr lang="zh-CN" altLang="en-US" sz="2300" dirty="0" smtClean="0">
                <a:latin typeface="宋体" pitchFamily="2" charset="-122"/>
                <a:ea typeface="宋体" pitchFamily="2" charset="-122"/>
              </a:rPr>
              <a:t>表示为它们的</a:t>
            </a:r>
            <a:r>
              <a:rPr lang="zh-CN" altLang="en-US" sz="2300" dirty="0" smtClean="0">
                <a:latin typeface="宋体" pitchFamily="2" charset="-122"/>
                <a:ea typeface="宋体" pitchFamily="2" charset="-122"/>
              </a:rPr>
              <a:t>乘积</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即</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 </a:t>
            </a:r>
            <a:r>
              <a:rPr lang="en-US" altLang="zh-CN" sz="2300" dirty="0" smtClean="0">
                <a:latin typeface="宋体" pitchFamily="2" charset="-122"/>
                <a:ea typeface="宋体" pitchFamily="2" charset="-122"/>
              </a:rPr>
              <a:t>               p(</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)=g(T(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贝叶斯统计</a:t>
            </a:r>
            <a:r>
              <a:rPr lang="zh-CN" altLang="en-US" sz="2300" dirty="0" smtClean="0">
                <a:latin typeface="宋体" pitchFamily="2" charset="-122"/>
                <a:ea typeface="宋体" pitchFamily="2" charset="-122"/>
              </a:rPr>
              <a:t>中</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充分统计量</a:t>
            </a:r>
            <a:r>
              <a:rPr lang="zh-CN" altLang="en-US" sz="2300" dirty="0" smtClean="0">
                <a:latin typeface="宋体" pitchFamily="2" charset="-122"/>
                <a:ea typeface="宋体" pitchFamily="2" charset="-122"/>
              </a:rPr>
              <a:t>也有一个</a:t>
            </a:r>
            <a:r>
              <a:rPr lang="zh-CN" altLang="en-US" sz="2300" dirty="0" smtClean="0">
                <a:latin typeface="宋体" pitchFamily="2" charset="-122"/>
                <a:ea typeface="宋体" pitchFamily="2" charset="-122"/>
              </a:rPr>
              <a:t>充要条件</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pPr>
              <a:lnSpc>
                <a:spcPct val="150000"/>
              </a:lnSpc>
            </a:pPr>
            <a:r>
              <a:rPr lang="zh-CN" altLang="en-US" sz="4000" dirty="0" smtClean="0">
                <a:solidFill>
                  <a:schemeClr val="tx1"/>
                </a:solidFill>
                <a:effectLst/>
                <a:latin typeface="隶书" pitchFamily="49" charset="-122"/>
                <a:ea typeface="隶书" pitchFamily="49" charset="-122"/>
              </a:rPr>
              <a:t>第六节 充分统计量</a:t>
            </a:r>
            <a:endParaRPr lang="en-US" altLang="zh-CN" sz="4000" dirty="0" smtClean="0">
              <a:solidFill>
                <a:schemeClr val="tx1"/>
              </a:solidFill>
              <a:effectLst/>
              <a:latin typeface="隶书" pitchFamily="49" charset="-122"/>
              <a:ea typeface="隶书" pitchFamily="49" charset="-122"/>
            </a:endParaRPr>
          </a:p>
        </p:txBody>
      </p:sp>
      <p:graphicFrame>
        <p:nvGraphicFramePr>
          <p:cNvPr id="15362" name="Object 2"/>
          <p:cNvGraphicFramePr>
            <a:graphicFrameLocks noChangeAspect="1"/>
          </p:cNvGraphicFramePr>
          <p:nvPr/>
        </p:nvGraphicFramePr>
        <p:xfrm>
          <a:off x="6286512" y="1500174"/>
          <a:ext cx="1807378" cy="471490"/>
        </p:xfrm>
        <a:graphic>
          <a:graphicData uri="http://schemas.openxmlformats.org/presentationml/2006/ole">
            <p:oleObj spid="_x0000_s15362" name="Equation" r:id="rId3" imgW="876240" imgH="228600" progId="Equation.DSMT4">
              <p:embed/>
            </p:oleObj>
          </a:graphicData>
        </a:graphic>
      </p:graphicFrame>
      <p:graphicFrame>
        <p:nvGraphicFramePr>
          <p:cNvPr id="15363" name="Object 3"/>
          <p:cNvGraphicFramePr>
            <a:graphicFrameLocks noChangeAspect="1"/>
          </p:cNvGraphicFramePr>
          <p:nvPr/>
        </p:nvGraphicFramePr>
        <p:xfrm>
          <a:off x="3000364" y="1928802"/>
          <a:ext cx="785817" cy="355073"/>
        </p:xfrm>
        <a:graphic>
          <a:graphicData uri="http://schemas.openxmlformats.org/presentationml/2006/ole">
            <p:oleObj spid="_x0000_s15363" name="Equation" r:id="rId4" imgW="482400" imgH="203040" progId="Equation.DSMT4">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定理</a:t>
            </a:r>
            <a:r>
              <a:rPr lang="en-US" altLang="zh-CN" sz="2300" dirty="0" smtClean="0">
                <a:latin typeface="宋体" pitchFamily="2" charset="-122"/>
                <a:ea typeface="宋体" pitchFamily="2" charset="-122"/>
              </a:rPr>
              <a:t>1.6.1</a:t>
            </a:r>
          </a:p>
          <a:p>
            <a:r>
              <a:rPr lang="zh-CN" altLang="en-US" sz="2300" dirty="0" smtClean="0">
                <a:latin typeface="宋体" pitchFamily="2" charset="-122"/>
                <a:ea typeface="宋体" pitchFamily="2" charset="-122"/>
              </a:rPr>
              <a:t>设             是来自密度函数</a:t>
            </a:r>
            <a:r>
              <a:rPr lang="en-US" altLang="zh-CN" sz="2300" dirty="0" smtClean="0">
                <a:latin typeface="宋体" pitchFamily="2" charset="-122"/>
                <a:ea typeface="宋体" pitchFamily="2" charset="-122"/>
              </a:rPr>
              <a:t>p(x|</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的一个样本</a:t>
            </a:r>
            <a:r>
              <a:rPr lang="en-US" altLang="zh-CN" sz="2300" dirty="0" smtClean="0">
                <a:latin typeface="宋体" pitchFamily="2" charset="-122"/>
                <a:ea typeface="宋体" pitchFamily="2" charset="-122"/>
              </a:rPr>
              <a:t>,T=T(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是统计量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它的密度函数为</a:t>
            </a:r>
            <a:r>
              <a:rPr lang="en-US" altLang="zh-CN" sz="2300" dirty="0" smtClean="0">
                <a:latin typeface="宋体" pitchFamily="2" charset="-122"/>
                <a:ea typeface="宋体" pitchFamily="2" charset="-122"/>
              </a:rPr>
              <a:t>p(t|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又设           是</a:t>
            </a:r>
            <a:r>
              <a:rPr lang="el-GR"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的某个先验分布族</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则</a:t>
            </a:r>
            <a:r>
              <a:rPr lang="en-US" altLang="zh-CN" sz="2300" dirty="0" smtClean="0">
                <a:latin typeface="宋体" pitchFamily="2" charset="-122"/>
                <a:ea typeface="宋体" pitchFamily="2" charset="-122"/>
              </a:rPr>
              <a: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为</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的充分统计量的充要条件是对任一先验分布         </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有</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即用样本分布</a:t>
            </a:r>
            <a:r>
              <a:rPr lang="en-US" altLang="zh-CN" sz="2300" dirty="0" smtClean="0">
                <a:latin typeface="宋体" pitchFamily="2" charset="-122"/>
                <a:ea typeface="宋体" pitchFamily="2" charset="-122"/>
              </a:rPr>
              <a:t>p(</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el-GR" altLang="zh-CN" sz="2300" dirty="0" smtClean="0">
                <a:latin typeface="宋体" pitchFamily="2" charset="-122"/>
                <a:ea typeface="宋体" pitchFamily="2" charset="-122"/>
              </a:rPr>
              <a:t>θ</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算得的后验分布与统计量</a:t>
            </a:r>
            <a:r>
              <a:rPr lang="en-US" altLang="zh-CN" sz="2300" dirty="0" smtClean="0">
                <a:latin typeface="宋体" pitchFamily="2" charset="-122"/>
                <a:ea typeface="宋体" pitchFamily="2" charset="-122"/>
              </a:rPr>
              <a:t>T(</a:t>
            </a:r>
            <a:r>
              <a:rPr lang="en-US" altLang="zh-CN" sz="2300" b="1" dirty="0" smtClean="0">
                <a:latin typeface="宋体" pitchFamily="2" charset="-122"/>
                <a:ea typeface="宋体" pitchFamily="2" charset="-122"/>
              </a:rPr>
              <a:t>x</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算得的后验分布是相同的</a:t>
            </a:r>
            <a:r>
              <a:rPr lang="zh-CN" altLang="en-US" sz="2300" dirty="0" smtClean="0">
                <a:latin typeface="宋体" pitchFamily="2" charset="-122"/>
                <a:ea typeface="宋体" pitchFamily="2" charset="-122"/>
              </a:rPr>
              <a:t>。</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充分统计量</a:t>
            </a:r>
            <a:endParaRPr lang="zh-CN" altLang="en-US" sz="4000" dirty="0"/>
          </a:p>
        </p:txBody>
      </p:sp>
      <p:graphicFrame>
        <p:nvGraphicFramePr>
          <p:cNvPr id="16386" name="Object 2"/>
          <p:cNvGraphicFramePr>
            <a:graphicFrameLocks noChangeAspect="1"/>
          </p:cNvGraphicFramePr>
          <p:nvPr/>
        </p:nvGraphicFramePr>
        <p:xfrm>
          <a:off x="1214414" y="1928802"/>
          <a:ext cx="1808163" cy="471487"/>
        </p:xfrm>
        <a:graphic>
          <a:graphicData uri="http://schemas.openxmlformats.org/presentationml/2006/ole">
            <p:oleObj spid="_x0000_s16386" name="Equation" r:id="rId3" imgW="876240" imgH="228600" progId="Equation.DSMT4">
              <p:embed/>
            </p:oleObj>
          </a:graphicData>
        </a:graphic>
      </p:graphicFrame>
      <p:graphicFrame>
        <p:nvGraphicFramePr>
          <p:cNvPr id="16388" name="Object 4"/>
          <p:cNvGraphicFramePr>
            <a:graphicFrameLocks noChangeAspect="1"/>
          </p:cNvGraphicFramePr>
          <p:nvPr/>
        </p:nvGraphicFramePr>
        <p:xfrm>
          <a:off x="6000760" y="2285992"/>
          <a:ext cx="1525199" cy="387352"/>
        </p:xfrm>
        <a:graphic>
          <a:graphicData uri="http://schemas.openxmlformats.org/presentationml/2006/ole">
            <p:oleObj spid="_x0000_s16388" name="Equation" r:id="rId4" imgW="799920" imgH="203040" progId="Equation.DSMT4">
              <p:embed/>
            </p:oleObj>
          </a:graphicData>
        </a:graphic>
      </p:graphicFrame>
      <p:graphicFrame>
        <p:nvGraphicFramePr>
          <p:cNvPr id="16389" name="Object 5"/>
          <p:cNvGraphicFramePr>
            <a:graphicFrameLocks noChangeAspect="1"/>
          </p:cNvGraphicFramePr>
          <p:nvPr/>
        </p:nvGraphicFramePr>
        <p:xfrm>
          <a:off x="2643174" y="3000372"/>
          <a:ext cx="1356211" cy="357190"/>
        </p:xfrm>
        <a:graphic>
          <a:graphicData uri="http://schemas.openxmlformats.org/presentationml/2006/ole">
            <p:oleObj spid="_x0000_s16389" name="Equation" r:id="rId5" imgW="685800" imgH="203040" progId="Equation.DSMT4">
              <p:embed/>
            </p:oleObj>
          </a:graphicData>
        </a:graphic>
      </p:graphicFrame>
      <p:graphicFrame>
        <p:nvGraphicFramePr>
          <p:cNvPr id="16390" name="Object 6"/>
          <p:cNvGraphicFramePr>
            <a:graphicFrameLocks noChangeAspect="1"/>
          </p:cNvGraphicFramePr>
          <p:nvPr/>
        </p:nvGraphicFramePr>
        <p:xfrm>
          <a:off x="2643174" y="3500438"/>
          <a:ext cx="2924786" cy="458790"/>
        </p:xfrm>
        <a:graphic>
          <a:graphicData uri="http://schemas.openxmlformats.org/presentationml/2006/ole">
            <p:oleObj spid="_x0000_s16390" name="Equation" r:id="rId6" imgW="1295280" imgH="203040" progId="Equation.DSMT4">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2300" dirty="0" smtClean="0">
                <a:latin typeface="宋体" pitchFamily="2" charset="-122"/>
                <a:ea typeface="宋体" pitchFamily="2" charset="-122"/>
              </a:rPr>
              <a:t>关于</a:t>
            </a:r>
            <a:r>
              <a:rPr lang="zh-CN" altLang="en-US" sz="2300" dirty="0" smtClean="0">
                <a:latin typeface="宋体" pitchFamily="2" charset="-122"/>
                <a:ea typeface="宋体" pitchFamily="2" charset="-122"/>
              </a:rPr>
              <a:t>定理</a:t>
            </a:r>
            <a:r>
              <a:rPr lang="en-US" altLang="zh-CN" sz="2300" dirty="0" smtClean="0">
                <a:latin typeface="宋体" pitchFamily="2" charset="-122"/>
                <a:ea typeface="宋体" pitchFamily="2" charset="-122"/>
              </a:rPr>
              <a:t>1.6.1</a:t>
            </a:r>
            <a:r>
              <a:rPr lang="zh-CN" altLang="en-US" sz="2300" dirty="0" smtClean="0">
                <a:latin typeface="宋体" pitchFamily="2" charset="-122"/>
                <a:ea typeface="宋体" pitchFamily="2" charset="-122"/>
              </a:rPr>
              <a:t>我们</a:t>
            </a:r>
            <a:r>
              <a:rPr lang="zh-CN" altLang="en-US" sz="2300" dirty="0" smtClean="0">
                <a:latin typeface="宋体" pitchFamily="2" charset="-122"/>
                <a:ea typeface="宋体" pitchFamily="2" charset="-122"/>
              </a:rPr>
              <a:t>有二点</a:t>
            </a:r>
            <a:r>
              <a:rPr lang="zh-CN" altLang="en-US" sz="2300" dirty="0" smtClean="0">
                <a:latin typeface="宋体" pitchFamily="2" charset="-122"/>
                <a:ea typeface="宋体" pitchFamily="2" charset="-122"/>
              </a:rPr>
              <a:t>说明：</a:t>
            </a:r>
            <a:endParaRPr lang="en-US" altLang="zh-CN" sz="2300" dirty="0" smtClean="0">
              <a:latin typeface="宋体" pitchFamily="2" charset="-122"/>
              <a:ea typeface="宋体" pitchFamily="2" charset="-122"/>
            </a:endParaRPr>
          </a:p>
          <a:p>
            <a:r>
              <a:rPr lang="en-US" altLang="zh-CN" sz="2300" dirty="0" smtClean="0">
                <a:latin typeface="宋体" pitchFamily="2" charset="-122"/>
                <a:ea typeface="宋体" pitchFamily="2" charset="-122"/>
              </a:rPr>
              <a:t>1.</a:t>
            </a:r>
            <a:r>
              <a:rPr lang="zh-CN" altLang="en-US" sz="2300" dirty="0" smtClean="0">
                <a:latin typeface="宋体" pitchFamily="2" charset="-122"/>
                <a:ea typeface="宋体" pitchFamily="2" charset="-122"/>
              </a:rPr>
              <a:t>定理</a:t>
            </a:r>
            <a:r>
              <a:rPr lang="en-US" altLang="zh-CN" sz="2300" dirty="0" smtClean="0">
                <a:latin typeface="宋体" pitchFamily="2" charset="-122"/>
                <a:ea typeface="宋体" pitchFamily="2" charset="-122"/>
              </a:rPr>
              <a:t>1.6.1</a:t>
            </a:r>
            <a:r>
              <a:rPr lang="zh-CN" altLang="en-US" sz="2300" dirty="0" smtClean="0">
                <a:latin typeface="宋体" pitchFamily="2" charset="-122"/>
                <a:ea typeface="宋体" pitchFamily="2" charset="-122"/>
              </a:rPr>
              <a:t>给</a:t>
            </a:r>
            <a:r>
              <a:rPr lang="zh-CN" altLang="en-US" sz="2300" dirty="0" smtClean="0">
                <a:latin typeface="宋体" pitchFamily="2" charset="-122"/>
                <a:ea typeface="宋体" pitchFamily="2" charset="-122"/>
              </a:rPr>
              <a:t>出的条件是充分必要</a:t>
            </a:r>
            <a:r>
              <a:rPr lang="zh-CN" altLang="en-US" sz="2300" dirty="0" smtClean="0">
                <a:latin typeface="宋体" pitchFamily="2" charset="-122"/>
                <a:ea typeface="宋体" pitchFamily="2" charset="-122"/>
              </a:rPr>
              <a:t>的，故定理</a:t>
            </a:r>
            <a:r>
              <a:rPr lang="en-US" altLang="zh-CN" sz="2300" dirty="0" smtClean="0">
                <a:latin typeface="宋体" pitchFamily="2" charset="-122"/>
                <a:ea typeface="宋体" pitchFamily="2" charset="-122"/>
              </a:rPr>
              <a:t>1.6.1</a:t>
            </a:r>
            <a:r>
              <a:rPr lang="zh-CN" altLang="en-US" sz="2300" dirty="0" smtClean="0">
                <a:latin typeface="宋体" pitchFamily="2" charset="-122"/>
                <a:ea typeface="宋体" pitchFamily="2" charset="-122"/>
              </a:rPr>
              <a:t>的</a:t>
            </a:r>
            <a:r>
              <a:rPr lang="zh-CN" altLang="en-US" sz="2300" dirty="0" smtClean="0">
                <a:latin typeface="宋体" pitchFamily="2" charset="-122"/>
                <a:ea typeface="宋体" pitchFamily="2" charset="-122"/>
              </a:rPr>
              <a:t>充要条件可作为</a:t>
            </a:r>
            <a:r>
              <a:rPr lang="zh-CN" altLang="en-US" sz="2300" dirty="0" smtClean="0">
                <a:latin typeface="宋体" pitchFamily="2" charset="-122"/>
                <a:ea typeface="宋体" pitchFamily="2" charset="-122"/>
              </a:rPr>
              <a:t>充分统计量</a:t>
            </a:r>
            <a:r>
              <a:rPr lang="zh-CN" altLang="en-US" sz="2300" dirty="0" smtClean="0">
                <a:latin typeface="宋体" pitchFamily="2" charset="-122"/>
                <a:ea typeface="宋体" pitchFamily="2" charset="-122"/>
              </a:rPr>
              <a:t>的贝叶斯</a:t>
            </a:r>
            <a:r>
              <a:rPr lang="zh-CN" altLang="en-US" sz="2300" dirty="0" smtClean="0">
                <a:latin typeface="宋体" pitchFamily="2" charset="-122"/>
                <a:ea typeface="宋体" pitchFamily="2" charset="-122"/>
              </a:rPr>
              <a:t>定义，譬如</a:t>
            </a:r>
            <a:r>
              <a:rPr lang="zh-CN" altLang="en-US" sz="2300" dirty="0" smtClean="0">
                <a:latin typeface="宋体" pitchFamily="2" charset="-122"/>
                <a:ea typeface="宋体" pitchFamily="2" charset="-122"/>
              </a:rPr>
              <a:t>在</a:t>
            </a:r>
            <a:r>
              <a:rPr lang="zh-CN" altLang="en-US" sz="2300" dirty="0" smtClean="0">
                <a:latin typeface="宋体" pitchFamily="2" charset="-122"/>
                <a:ea typeface="宋体" pitchFamily="2" charset="-122"/>
              </a:rPr>
              <a:t>例</a:t>
            </a:r>
            <a:r>
              <a:rPr lang="en-US" altLang="zh-CN" sz="2300" dirty="0" smtClean="0">
                <a:latin typeface="宋体" pitchFamily="2" charset="-122"/>
                <a:ea typeface="宋体" pitchFamily="2" charset="-122"/>
              </a:rPr>
              <a:t>1.6.1</a:t>
            </a:r>
            <a:r>
              <a:rPr lang="zh-CN" altLang="en-US" sz="2300" dirty="0" smtClean="0">
                <a:latin typeface="宋体" pitchFamily="2" charset="-122"/>
                <a:ea typeface="宋体" pitchFamily="2" charset="-122"/>
              </a:rPr>
              <a:t>中把改为  ，同样</a:t>
            </a:r>
            <a:r>
              <a:rPr lang="zh-CN" altLang="en-US" sz="2300" dirty="0" smtClean="0">
                <a:latin typeface="宋体" pitchFamily="2" charset="-122"/>
                <a:ea typeface="宋体" pitchFamily="2" charset="-122"/>
              </a:rPr>
              <a:t>可</a:t>
            </a:r>
            <a:r>
              <a:rPr lang="zh-CN" altLang="en-US" sz="2300" dirty="0" smtClean="0">
                <a:latin typeface="宋体" pitchFamily="2" charset="-122"/>
                <a:ea typeface="宋体" pitchFamily="2" charset="-122"/>
              </a:rPr>
              <a:t>在     给定下，算得后验分布，但</a:t>
            </a:r>
            <a:r>
              <a:rPr lang="zh-CN" altLang="en-US" sz="2300" dirty="0" smtClean="0">
                <a:latin typeface="宋体" pitchFamily="2" charset="-122"/>
                <a:ea typeface="宋体" pitchFamily="2" charset="-122"/>
              </a:rPr>
              <a:t>没有上述</a:t>
            </a:r>
            <a:r>
              <a:rPr lang="zh-CN" altLang="en-US" sz="2300" dirty="0" smtClean="0">
                <a:latin typeface="宋体" pitchFamily="2" charset="-122"/>
                <a:ea typeface="宋体" pitchFamily="2" charset="-122"/>
              </a:rPr>
              <a:t>等式，即</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按</a:t>
            </a:r>
            <a:r>
              <a:rPr lang="zh-CN" altLang="en-US" sz="2300" dirty="0" smtClean="0">
                <a:latin typeface="宋体" pitchFamily="2" charset="-122"/>
                <a:ea typeface="宋体" pitchFamily="2" charset="-122"/>
              </a:rPr>
              <a:t>贝叶斯</a:t>
            </a:r>
            <a:r>
              <a:rPr lang="zh-CN" altLang="en-US" sz="2300" dirty="0" smtClean="0">
                <a:latin typeface="宋体" pitchFamily="2" charset="-122"/>
                <a:ea typeface="宋体" pitchFamily="2" charset="-122"/>
              </a:rPr>
              <a:t>定义，统计量      不是      的充分统计量。</a:t>
            </a:r>
            <a:endParaRPr lang="en-US" altLang="zh-CN" sz="2300" dirty="0" smtClean="0">
              <a:latin typeface="宋体" pitchFamily="2" charset="-122"/>
              <a:ea typeface="宋体" pitchFamily="2" charset="-122"/>
            </a:endParaRPr>
          </a:p>
          <a:p>
            <a:endParaRPr lang="en-US" altLang="zh-CN" sz="2300" dirty="0" smtClean="0">
              <a:latin typeface="宋体" pitchFamily="2" charset="-122"/>
              <a:ea typeface="宋体" pitchFamily="2" charset="-122"/>
            </a:endParaRPr>
          </a:p>
          <a:p>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充分统计量</a:t>
            </a:r>
            <a:endParaRPr lang="zh-CN" altLang="en-US" sz="4000" dirty="0"/>
          </a:p>
        </p:txBody>
      </p:sp>
      <p:graphicFrame>
        <p:nvGraphicFramePr>
          <p:cNvPr id="17410" name="Object 2"/>
          <p:cNvGraphicFramePr>
            <a:graphicFrameLocks noChangeAspect="1"/>
          </p:cNvGraphicFramePr>
          <p:nvPr/>
        </p:nvGraphicFramePr>
        <p:xfrm>
          <a:off x="8429652" y="2285992"/>
          <a:ext cx="297658" cy="357190"/>
        </p:xfrm>
        <a:graphic>
          <a:graphicData uri="http://schemas.openxmlformats.org/presentationml/2006/ole">
            <p:oleObj spid="_x0000_s17410" name="Equation" r:id="rId3" imgW="126720" imgH="152280" progId="Equation.DSMT4">
              <p:embed/>
            </p:oleObj>
          </a:graphicData>
        </a:graphic>
      </p:graphicFrame>
      <p:graphicFrame>
        <p:nvGraphicFramePr>
          <p:cNvPr id="17411" name="Object 3"/>
          <p:cNvGraphicFramePr>
            <a:graphicFrameLocks noChangeAspect="1"/>
          </p:cNvGraphicFramePr>
          <p:nvPr/>
        </p:nvGraphicFramePr>
        <p:xfrm>
          <a:off x="1500166" y="2643181"/>
          <a:ext cx="285752" cy="395657"/>
        </p:xfrm>
        <a:graphic>
          <a:graphicData uri="http://schemas.openxmlformats.org/presentationml/2006/ole">
            <p:oleObj spid="_x0000_s17411" name="Equation" r:id="rId4" imgW="164880" imgH="228600" progId="Equation.DSMT4">
              <p:embed/>
            </p:oleObj>
          </a:graphicData>
        </a:graphic>
      </p:graphicFrame>
      <p:graphicFrame>
        <p:nvGraphicFramePr>
          <p:cNvPr id="17412" name="Object 4"/>
          <p:cNvGraphicFramePr>
            <a:graphicFrameLocks noChangeAspect="1"/>
          </p:cNvGraphicFramePr>
          <p:nvPr/>
        </p:nvGraphicFramePr>
        <p:xfrm>
          <a:off x="3214678" y="2643182"/>
          <a:ext cx="777879" cy="400052"/>
        </p:xfrm>
        <a:graphic>
          <a:graphicData uri="http://schemas.openxmlformats.org/presentationml/2006/ole">
            <p:oleObj spid="_x0000_s17412" name="Equation" r:id="rId5" imgW="444240" imgH="228600" progId="Equation.DSMT4">
              <p:embed/>
            </p:oleObj>
          </a:graphicData>
        </a:graphic>
      </p:graphicFrame>
      <p:graphicFrame>
        <p:nvGraphicFramePr>
          <p:cNvPr id="17413" name="Object 5"/>
          <p:cNvGraphicFramePr>
            <a:graphicFrameLocks noChangeAspect="1"/>
          </p:cNvGraphicFramePr>
          <p:nvPr/>
        </p:nvGraphicFramePr>
        <p:xfrm>
          <a:off x="3929058" y="4143380"/>
          <a:ext cx="777879" cy="400052"/>
        </p:xfrm>
        <a:graphic>
          <a:graphicData uri="http://schemas.openxmlformats.org/presentationml/2006/ole">
            <p:oleObj spid="_x0000_s17413" name="Equation" r:id="rId6" imgW="444240" imgH="228600" progId="Equation.DSMT4">
              <p:embed/>
            </p:oleObj>
          </a:graphicData>
        </a:graphic>
      </p:graphicFrame>
      <p:graphicFrame>
        <p:nvGraphicFramePr>
          <p:cNvPr id="17414" name="Object 6"/>
          <p:cNvGraphicFramePr>
            <a:graphicFrameLocks noChangeAspect="1"/>
          </p:cNvGraphicFramePr>
          <p:nvPr/>
        </p:nvGraphicFramePr>
        <p:xfrm>
          <a:off x="2357422" y="3429000"/>
          <a:ext cx="4271240" cy="571504"/>
        </p:xfrm>
        <a:graphic>
          <a:graphicData uri="http://schemas.openxmlformats.org/presentationml/2006/ole">
            <p:oleObj spid="_x0000_s17414" name="Equation" r:id="rId7" imgW="1803240" imgH="241200" progId="Equation.DSMT4">
              <p:embed/>
            </p:oleObj>
          </a:graphicData>
        </a:graphic>
      </p:graphicFrame>
      <p:graphicFrame>
        <p:nvGraphicFramePr>
          <p:cNvPr id="17415" name="Object 7"/>
          <p:cNvGraphicFramePr>
            <a:graphicFrameLocks noChangeAspect="1"/>
          </p:cNvGraphicFramePr>
          <p:nvPr/>
        </p:nvGraphicFramePr>
        <p:xfrm>
          <a:off x="5310192" y="4143380"/>
          <a:ext cx="904882" cy="428628"/>
        </p:xfrm>
        <a:graphic>
          <a:graphicData uri="http://schemas.openxmlformats.org/presentationml/2006/ole">
            <p:oleObj spid="_x0000_s17415" name="Equation" r:id="rId8" imgW="482400" imgH="228600" progId="Equation.DSMT4">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latin typeface="宋体" pitchFamily="2" charset="-122"/>
                <a:ea typeface="宋体" pitchFamily="2" charset="-122"/>
              </a:rPr>
              <a:t>2.</a:t>
            </a:r>
            <a:r>
              <a:rPr lang="zh-CN" altLang="en-US" dirty="0" smtClean="0">
                <a:latin typeface="宋体" pitchFamily="2" charset="-122"/>
                <a:ea typeface="宋体" pitchFamily="2" charset="-122"/>
              </a:rPr>
              <a:t>假如已知</a:t>
            </a:r>
            <a:r>
              <a:rPr lang="zh-CN" altLang="en-US" dirty="0" smtClean="0">
                <a:latin typeface="宋体" pitchFamily="2" charset="-122"/>
                <a:ea typeface="宋体" pitchFamily="2" charset="-122"/>
              </a:rPr>
              <a:t>统计量</a:t>
            </a:r>
            <a:r>
              <a:rPr lang="en-US" altLang="zh-CN" dirty="0" smtClean="0">
                <a:latin typeface="宋体" pitchFamily="2" charset="-122"/>
                <a:ea typeface="宋体" pitchFamily="2" charset="-122"/>
              </a:rPr>
              <a:t>T(</a:t>
            </a:r>
            <a:r>
              <a:rPr lang="en-US" altLang="zh-CN" b="1" dirty="0" smtClean="0">
                <a:latin typeface="宋体" pitchFamily="2" charset="-122"/>
                <a:ea typeface="宋体" pitchFamily="2" charset="-122"/>
              </a:rPr>
              <a:t>x</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是</a:t>
            </a:r>
            <a:r>
              <a:rPr lang="zh-CN" altLang="en-US" dirty="0" smtClean="0">
                <a:latin typeface="宋体" pitchFamily="2" charset="-122"/>
                <a:ea typeface="宋体" pitchFamily="2" charset="-122"/>
              </a:rPr>
              <a:t>充分</a:t>
            </a:r>
            <a:r>
              <a:rPr lang="zh-CN" altLang="en-US" dirty="0" smtClean="0">
                <a:latin typeface="宋体" pitchFamily="2" charset="-122"/>
                <a:ea typeface="宋体" pitchFamily="2" charset="-122"/>
              </a:rPr>
              <a:t>的</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那么</a:t>
            </a:r>
            <a:r>
              <a:rPr lang="zh-CN" altLang="en-US" dirty="0" smtClean="0">
                <a:latin typeface="宋体" pitchFamily="2" charset="-122"/>
                <a:ea typeface="宋体" pitchFamily="2" charset="-122"/>
              </a:rPr>
              <a:t>按</a:t>
            </a:r>
            <a:r>
              <a:rPr lang="zh-CN" altLang="en-US" dirty="0" smtClean="0">
                <a:latin typeface="宋体" pitchFamily="2" charset="-122"/>
                <a:ea typeface="宋体" pitchFamily="2" charset="-122"/>
              </a:rPr>
              <a:t>定理</a:t>
            </a:r>
            <a:r>
              <a:rPr lang="en-US" altLang="zh-CN" dirty="0" smtClean="0">
                <a:latin typeface="宋体" pitchFamily="2" charset="-122"/>
                <a:ea typeface="宋体" pitchFamily="2" charset="-122"/>
              </a:rPr>
              <a:t>1.6.1,</a:t>
            </a:r>
            <a:r>
              <a:rPr lang="zh-CN" altLang="en-US" dirty="0" smtClean="0">
                <a:latin typeface="宋体" pitchFamily="2" charset="-122"/>
                <a:ea typeface="宋体" pitchFamily="2" charset="-122"/>
              </a:rPr>
              <a:t>其</a:t>
            </a:r>
            <a:r>
              <a:rPr lang="zh-CN" altLang="en-US" dirty="0" smtClean="0">
                <a:latin typeface="宋体" pitchFamily="2" charset="-122"/>
                <a:ea typeface="宋体" pitchFamily="2" charset="-122"/>
              </a:rPr>
              <a:t>后验分布可用该</a:t>
            </a:r>
            <a:r>
              <a:rPr lang="zh-CN" altLang="en-US" dirty="0" smtClean="0">
                <a:latin typeface="宋体" pitchFamily="2" charset="-122"/>
                <a:ea typeface="宋体" pitchFamily="2" charset="-122"/>
              </a:rPr>
              <a:t>统计量</a:t>
            </a:r>
            <a:r>
              <a:rPr lang="zh-CN" altLang="en-US" dirty="0" smtClean="0">
                <a:latin typeface="宋体" pitchFamily="2" charset="-122"/>
                <a:ea typeface="宋体" pitchFamily="2" charset="-122"/>
              </a:rPr>
              <a:t>的分布</a:t>
            </a:r>
            <a:r>
              <a:rPr lang="zh-CN" altLang="en-US" dirty="0" smtClean="0">
                <a:latin typeface="宋体" pitchFamily="2" charset="-122"/>
                <a:ea typeface="宋体" pitchFamily="2" charset="-122"/>
              </a:rPr>
              <a:t>算得，由于</a:t>
            </a:r>
            <a:r>
              <a:rPr lang="zh-CN" altLang="en-US" dirty="0" smtClean="0">
                <a:latin typeface="宋体" pitchFamily="2" charset="-122"/>
                <a:ea typeface="宋体" pitchFamily="2" charset="-122"/>
              </a:rPr>
              <a:t>充分统计量可简化</a:t>
            </a:r>
            <a:r>
              <a:rPr lang="zh-CN" altLang="en-US" dirty="0" smtClean="0">
                <a:latin typeface="宋体" pitchFamily="2" charset="-122"/>
                <a:ea typeface="宋体" pitchFamily="2" charset="-122"/>
              </a:rPr>
              <a:t>数据、降低</a:t>
            </a:r>
            <a:r>
              <a:rPr lang="zh-CN" altLang="en-US" dirty="0" smtClean="0">
                <a:latin typeface="宋体" pitchFamily="2" charset="-122"/>
                <a:ea typeface="宋体" pitchFamily="2" charset="-122"/>
              </a:rPr>
              <a:t>样本</a:t>
            </a:r>
            <a:r>
              <a:rPr lang="zh-CN" altLang="en-US" dirty="0" smtClean="0">
                <a:latin typeface="宋体" pitchFamily="2" charset="-122"/>
                <a:ea typeface="宋体" pitchFamily="2" charset="-122"/>
              </a:rPr>
              <a:t>维数，故定理</a:t>
            </a:r>
            <a:r>
              <a:rPr lang="en-US" altLang="zh-CN" dirty="0" smtClean="0">
                <a:latin typeface="宋体" pitchFamily="2" charset="-122"/>
                <a:ea typeface="宋体" pitchFamily="2" charset="-122"/>
              </a:rPr>
              <a:t>1.6.1</a:t>
            </a:r>
            <a:r>
              <a:rPr lang="zh-CN" altLang="en-US" dirty="0" smtClean="0">
                <a:latin typeface="宋体" pitchFamily="2" charset="-122"/>
                <a:ea typeface="宋体" pitchFamily="2" charset="-122"/>
              </a:rPr>
              <a:t>亦可用来</a:t>
            </a:r>
            <a:r>
              <a:rPr lang="zh-CN" altLang="en-US" dirty="0" smtClean="0">
                <a:latin typeface="宋体" pitchFamily="2" charset="-122"/>
                <a:ea typeface="宋体" pitchFamily="2" charset="-122"/>
              </a:rPr>
              <a:t>简化后验分布的</a:t>
            </a:r>
            <a:r>
              <a:rPr lang="zh-CN" altLang="en-US" dirty="0" smtClean="0">
                <a:latin typeface="宋体" pitchFamily="2" charset="-122"/>
                <a:ea typeface="宋体" pitchFamily="2" charset="-122"/>
              </a:rPr>
              <a:t>计算。</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dirty="0" smtClean="0">
                <a:solidFill>
                  <a:schemeClr val="tx1"/>
                </a:solidFill>
                <a:effectLst/>
                <a:latin typeface="隶书" pitchFamily="49" charset="-122"/>
                <a:ea typeface="隶书" pitchFamily="49" charset="-122"/>
              </a:rPr>
              <a:t>第六节 充分统计量</a:t>
            </a:r>
            <a:endParaRPr lang="zh-CN" altLang="en-US" sz="4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dirty="0"/>
          </a:p>
        </p:txBody>
      </p:sp>
      <p:sp>
        <p:nvSpPr>
          <p:cNvPr id="5" name="文本占位符 4"/>
          <p:cNvSpPr>
            <a:spLocks noGrp="1"/>
          </p:cNvSpPr>
          <p:nvPr>
            <p:ph type="body" idx="1"/>
          </p:nvPr>
        </p:nvSpPr>
        <p:spPr>
          <a:xfrm>
            <a:off x="4000496" y="2714620"/>
            <a:ext cx="4572000" cy="1454888"/>
          </a:xfrm>
        </p:spPr>
        <p:txBody>
          <a:bodyPr>
            <a:normAutofit/>
          </a:bodyPr>
          <a:lstStyle/>
          <a:p>
            <a:r>
              <a:rPr lang="zh-CN" altLang="en-US" sz="4000" dirty="0" smtClean="0"/>
              <a:t>  </a:t>
            </a:r>
            <a:r>
              <a:rPr lang="zh-CN" altLang="en-US" sz="5400" dirty="0" smtClean="0">
                <a:latin typeface="隶书" pitchFamily="49" charset="-122"/>
                <a:ea typeface="隶书" pitchFamily="49" charset="-122"/>
              </a:rPr>
              <a:t>谢谢</a:t>
            </a:r>
            <a:endParaRPr lang="zh-CN" altLang="en-US" sz="5400" dirty="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p:txBody>
          <a:bodyPr>
            <a:normAutofit/>
          </a:bodyPr>
          <a:lstStyle/>
          <a:p>
            <a:r>
              <a:rPr lang="zh-CN" altLang="en-US" dirty="0" smtClean="0">
                <a:latin typeface="宋体" pitchFamily="2" charset="-122"/>
                <a:ea typeface="宋体" pitchFamily="2" charset="-122"/>
              </a:rPr>
              <a:t>总体信息</a:t>
            </a:r>
            <a:endParaRPr lang="en-US" altLang="zh-CN" dirty="0" smtClean="0">
              <a:latin typeface="宋体" pitchFamily="2" charset="-122"/>
              <a:ea typeface="宋体" pitchFamily="2" charset="-122"/>
            </a:endParaRPr>
          </a:p>
          <a:p>
            <a:endParaRPr lang="en-US" altLang="zh-CN" dirty="0" smtClean="0"/>
          </a:p>
          <a:p>
            <a:r>
              <a:rPr lang="zh-CN" altLang="en-US" dirty="0" smtClean="0">
                <a:latin typeface="宋体" pitchFamily="2" charset="-122"/>
                <a:ea typeface="宋体" pitchFamily="2" charset="-122"/>
              </a:rPr>
              <a:t>即总体分布或总体所属分布族给我们的信息，譬如，“总体是正态分布”这一句话就给我们带来很多信息：它的密度函数是一条钟形曲线；它的一切阶矩都存在；有关正态变量（服从正态分布的随机变量）的一些事件的概率可以计算；还有许多成熟的点估计、区间估计和假设检验方法可供我们选用。总体信息是很重要的信息，为了获取此种信息往往耗资巨大。</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b="0" dirty="0">
              <a:solidFill>
                <a:schemeClr val="tx1"/>
              </a:solidFill>
              <a:latin typeface="隶书" pitchFamily="49" charset="-122"/>
              <a:ea typeface="隶书" pitchFamily="49" charset="-122"/>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33350" cy="171450"/>
          </a:xfrm>
          <a:prstGeom prst="rect">
            <a:avLst/>
          </a:prstGeom>
          <a:noFill/>
        </p:spPr>
      </p:pic>
      <p:sp>
        <p:nvSpPr>
          <p:cNvPr id="30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5"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33350" cy="171450"/>
          </a:xfrm>
          <a:prstGeom prst="rect">
            <a:avLst/>
          </a:prstGeom>
          <a:noFill/>
        </p:spPr>
      </p:pic>
      <p:sp>
        <p:nvSpPr>
          <p:cNvPr id="307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077"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457200"/>
            <a:ext cx="133350" cy="1714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r>
              <a:rPr lang="zh-CN" altLang="en-US" dirty="0" smtClean="0">
                <a:latin typeface="宋体" pitchFamily="2" charset="-122"/>
                <a:ea typeface="宋体" pitchFamily="2" charset="-122"/>
              </a:rPr>
              <a:t>样本信息</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即从总体抽取的样本给我们提供的信息。这是最“新鲜”的信息，并且愈多愈好。人们希望通过对样本的加工和处理对总体的某些特征作出较为精确的统计推断。没有样本就没有统计学可言。这是大家都理解的事实。</a:t>
            </a:r>
            <a:endParaRPr lang="en-US" altLang="zh-CN" dirty="0" smtClean="0">
              <a:latin typeface="宋体" pitchFamily="2" charset="-122"/>
              <a:ea typeface="宋体" pitchFamily="2" charset="-122"/>
            </a:endParaRPr>
          </a:p>
          <a:p>
            <a:r>
              <a:rPr lang="zh-CN" altLang="en-US" dirty="0" smtClean="0">
                <a:latin typeface="宋体" pitchFamily="2" charset="-122"/>
                <a:ea typeface="宋体" pitchFamily="2" charset="-122"/>
              </a:rPr>
              <a:t>基于上述两种信息进行的统计推断被称为</a:t>
            </a:r>
            <a:r>
              <a:rPr lang="zh-CN" altLang="en-US" dirty="0" smtClean="0">
                <a:solidFill>
                  <a:schemeClr val="accent3"/>
                </a:solidFill>
                <a:latin typeface="宋体" pitchFamily="2" charset="-122"/>
                <a:ea typeface="宋体" pitchFamily="2" charset="-122"/>
              </a:rPr>
              <a:t>经典统计学</a:t>
            </a:r>
            <a:r>
              <a:rPr lang="zh-CN" altLang="en-US" dirty="0" smtClean="0">
                <a:latin typeface="宋体" pitchFamily="2" charset="-122"/>
                <a:ea typeface="宋体" pitchFamily="2" charset="-122"/>
              </a:rPr>
              <a:t>，它的基本观点是把数据（样本）看成是来自具有一定概率分布的总体，所研究的对象是这个总体而不局限于数据本身。</a:t>
            </a:r>
            <a:endParaRPr lang="en-US" altLang="zh-CN" dirty="0" smtClean="0">
              <a:latin typeface="宋体" pitchFamily="2" charset="-122"/>
              <a:ea typeface="宋体" pitchFamily="2" charset="-122"/>
            </a:endParaRPr>
          </a:p>
          <a:p>
            <a:endParaRPr lang="zh-CN" altLang="en-US" dirty="0"/>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a:bodyPr>
          <a:lstStyle/>
          <a:p>
            <a:r>
              <a:rPr lang="zh-CN" altLang="en-US" dirty="0" smtClean="0">
                <a:latin typeface="宋体" pitchFamily="2" charset="-122"/>
                <a:ea typeface="宋体" pitchFamily="2" charset="-122"/>
              </a:rPr>
              <a:t>先验信息</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zh-CN" altLang="en-US" sz="2500" dirty="0" smtClean="0">
                <a:latin typeface="宋体" pitchFamily="2" charset="-122"/>
                <a:ea typeface="宋体" pitchFamily="2" charset="-122"/>
              </a:rPr>
              <a:t>即在抽样之前有关统计问题的一些信息，一般说来，先验信息主要来源于经验和历史资料。先验信息在日常生活和工作中也经常可见，不少人在自觉地或不自觉地使用它。</a:t>
            </a:r>
            <a:endParaRPr lang="en-US" altLang="zh-CN" sz="2500" dirty="0" smtClean="0">
              <a:latin typeface="宋体" pitchFamily="2" charset="-122"/>
              <a:ea typeface="宋体" pitchFamily="2" charset="-122"/>
            </a:endParaRPr>
          </a:p>
          <a:p>
            <a:r>
              <a:rPr lang="zh-CN" altLang="en-US" sz="2500" dirty="0" smtClean="0">
                <a:latin typeface="宋体" pitchFamily="2" charset="-122"/>
                <a:ea typeface="宋体" pitchFamily="2" charset="-122"/>
              </a:rPr>
              <a:t>对先验信息进行加工获得的分布今后称为先验分布。这个先验分布是综合了该厂过去产品的质量情况。如果这个分布的概率绝大部分集中在</a:t>
            </a:r>
            <a:r>
              <a:rPr lang="en-US" altLang="zh-CN" sz="2500" dirty="0" smtClean="0">
                <a:latin typeface="宋体" pitchFamily="2" charset="-122"/>
                <a:ea typeface="宋体" pitchFamily="2" charset="-122"/>
              </a:rPr>
              <a:t>θ=0</a:t>
            </a:r>
            <a:r>
              <a:rPr lang="zh-CN" altLang="en-US" sz="2500" dirty="0" smtClean="0">
                <a:latin typeface="宋体" pitchFamily="2" charset="-122"/>
                <a:ea typeface="宋体" pitchFamily="2" charset="-122"/>
              </a:rPr>
              <a:t>附近，那该产品可认为是“信得过产品”。假如以后的多次抽检结果与历史资料提供的先验分布是一致的。使用单位就可以对它作出“免检产品”的决定，或者每月抽检一、二次就足够了，这就省去了大量的人力与物力。可见历史资料在统计推断中应加以利用。</a:t>
            </a:r>
            <a:endParaRPr lang="zh-CN" altLang="en-US" sz="25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基于上述三种信息（总体信息、样本信息和先验信息）进行的统计推断被称为</a:t>
            </a:r>
            <a:r>
              <a:rPr lang="zh-CN" altLang="en-US" sz="2300" dirty="0" smtClean="0">
                <a:solidFill>
                  <a:schemeClr val="accent3"/>
                </a:solidFill>
                <a:latin typeface="宋体" pitchFamily="2" charset="-122"/>
                <a:ea typeface="宋体" pitchFamily="2" charset="-122"/>
              </a:rPr>
              <a:t>贝叶斯统计学</a:t>
            </a:r>
            <a:r>
              <a:rPr lang="zh-CN" altLang="en-US" sz="2300" dirty="0" smtClean="0">
                <a:latin typeface="宋体" pitchFamily="2" charset="-122"/>
                <a:ea typeface="宋体" pitchFamily="2" charset="-122"/>
              </a:rPr>
              <a:t>。它与经典统计学的主要差别在于是否利用先验信息。在使用样本信息上也是有差异的。贝叶斯学派重视已出现的样本观察值，而对尚未发生的样本观察值不予考虑，贝叶斯学派很重视先验信息的收集、挖掘和加工，使它数量化，形成先验分布，参加到统计推断中来，以提高统计推断的质量。忽视先验信息的利用，有时是一种浪费，有时还会导致不合理的结论。</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endParaRPr lang="en-US" altLang="zh-CN" sz="2300" dirty="0" smtClean="0">
              <a:latin typeface="宋体" pitchFamily="2" charset="-122"/>
              <a:ea typeface="宋体" pitchFamily="2" charset="-122"/>
            </a:endParaRPr>
          </a:p>
          <a:p>
            <a:r>
              <a:rPr lang="zh-CN" altLang="en-US" sz="2300" dirty="0" smtClean="0">
                <a:latin typeface="宋体" pitchFamily="2" charset="-122"/>
                <a:ea typeface="宋体" pitchFamily="2" charset="-122"/>
              </a:rPr>
              <a:t>贝叶斯学派的最基本的观点是：任一个未知量</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都可看作一个随机变量，应该用一个概率分布去描述对</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的未知状况。这个概率分布是在抽样前就有的关于</a:t>
            </a:r>
            <a:r>
              <a:rPr lang="en-US" altLang="zh-CN" sz="2300" dirty="0" smtClean="0">
                <a:latin typeface="宋体" pitchFamily="2" charset="-122"/>
                <a:ea typeface="宋体" pitchFamily="2" charset="-122"/>
              </a:rPr>
              <a:t>θ</a:t>
            </a:r>
            <a:r>
              <a:rPr lang="zh-CN" altLang="en-US" sz="2300" dirty="0" smtClean="0">
                <a:latin typeface="宋体" pitchFamily="2" charset="-122"/>
                <a:ea typeface="宋体" pitchFamily="2" charset="-122"/>
              </a:rPr>
              <a:t>的先验信息的概率陈述。这个概率分布被称为</a:t>
            </a:r>
            <a:r>
              <a:rPr lang="zh-CN" altLang="en-US" sz="2300" dirty="0" smtClean="0">
                <a:solidFill>
                  <a:schemeClr val="accent3"/>
                </a:solidFill>
                <a:latin typeface="宋体" pitchFamily="2" charset="-122"/>
                <a:ea typeface="宋体" pitchFamily="2" charset="-122"/>
              </a:rPr>
              <a:t>先验分布</a:t>
            </a:r>
            <a:r>
              <a:rPr lang="zh-CN" altLang="en-US" sz="2300" dirty="0" smtClean="0">
                <a:latin typeface="宋体" pitchFamily="2" charset="-122"/>
                <a:ea typeface="宋体" pitchFamily="2" charset="-122"/>
              </a:rPr>
              <a:t>。有时还简称为先验（</a:t>
            </a:r>
            <a:r>
              <a:rPr lang="en-US" altLang="zh-CN" sz="2300" dirty="0" smtClean="0">
                <a:latin typeface="宋体" pitchFamily="2" charset="-122"/>
                <a:ea typeface="宋体" pitchFamily="2" charset="-122"/>
              </a:rPr>
              <a:t>Prior</a:t>
            </a:r>
            <a:r>
              <a:rPr lang="zh-CN" altLang="en-US" sz="2300" dirty="0" smtClean="0">
                <a:latin typeface="宋体" pitchFamily="2" charset="-122"/>
                <a:ea typeface="宋体" pitchFamily="2" charset="-122"/>
              </a:rPr>
              <a:t>）。因为任一未知量都有不确定性，而在表述不确定性程度时，概率与概率分布是最好的语言。</a:t>
            </a:r>
            <a:endParaRPr lang="zh-CN" altLang="en-US"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第一节 三种信息</a:t>
            </a:r>
            <a:endParaRPr lang="zh-CN" alt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latin typeface="宋体" pitchFamily="2" charset="-122"/>
                <a:ea typeface="宋体" pitchFamily="2" charset="-122"/>
              </a:rPr>
              <a:t>贝叶斯公式的密度函数形式</a:t>
            </a:r>
            <a:endParaRPr lang="en-US" altLang="zh-CN" dirty="0" smtClean="0">
              <a:latin typeface="宋体" pitchFamily="2" charset="-122"/>
              <a:ea typeface="宋体" pitchFamily="2" charset="-122"/>
            </a:endParaRPr>
          </a:p>
          <a:p>
            <a:endParaRPr lang="en-US" altLang="zh-CN" dirty="0" smtClean="0">
              <a:latin typeface="宋体" pitchFamily="2" charset="-122"/>
              <a:ea typeface="宋体" pitchFamily="2" charset="-122"/>
            </a:endParaRPr>
          </a:p>
          <a:p>
            <a:r>
              <a:rPr lang="en-US" altLang="zh-CN" dirty="0" smtClean="0">
                <a:latin typeface="宋体" pitchFamily="2" charset="-122"/>
                <a:ea typeface="宋体" pitchFamily="2" charset="-122"/>
              </a:rPr>
              <a:t>1.</a:t>
            </a:r>
            <a:r>
              <a:rPr lang="zh-CN" altLang="en-US" dirty="0" smtClean="0">
                <a:latin typeface="宋体" pitchFamily="2" charset="-122"/>
                <a:ea typeface="宋体" pitchFamily="2" charset="-122"/>
              </a:rPr>
              <a:t>设总体指标</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有依赖于参数</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的密度函数</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在经典统计中常记为</a:t>
            </a:r>
            <a:r>
              <a:rPr lang="en-US" altLang="zh-CN" dirty="0" smtClean="0">
                <a:latin typeface="宋体" pitchFamily="2" charset="-122"/>
                <a:ea typeface="宋体" pitchFamily="2" charset="-122"/>
              </a:rPr>
              <a:t> p(x;</a:t>
            </a:r>
            <a:r>
              <a:rPr lang="el-GR" altLang="zh-CN" dirty="0" smtClean="0">
                <a:ea typeface="宋体" pitchFamily="2" charset="-122"/>
              </a:rPr>
              <a:t>θ</a:t>
            </a:r>
            <a:r>
              <a:rPr lang="en-US" altLang="zh-CN" dirty="0" smtClean="0">
                <a:latin typeface="宋体" pitchFamily="2" charset="-122"/>
                <a:ea typeface="宋体" pitchFamily="2" charset="-122"/>
              </a:rPr>
              <a:t>) </a:t>
            </a:r>
            <a:r>
              <a:rPr lang="zh-CN" altLang="en-US" dirty="0" smtClean="0">
                <a:latin typeface="宋体" pitchFamily="2" charset="-122"/>
                <a:ea typeface="宋体" pitchFamily="2" charset="-122"/>
              </a:rPr>
              <a:t>，它表示在参数空间中不同的</a:t>
            </a:r>
            <a:r>
              <a:rPr lang="en-US" altLang="zh-CN" dirty="0" smtClean="0">
                <a:latin typeface="宋体" pitchFamily="2" charset="-122"/>
                <a:ea typeface="宋体" pitchFamily="2" charset="-122"/>
              </a:rPr>
              <a:t>θ</a:t>
            </a:r>
            <a:r>
              <a:rPr lang="zh-CN" altLang="en-US" dirty="0" smtClean="0">
                <a:latin typeface="宋体" pitchFamily="2" charset="-122"/>
                <a:ea typeface="宋体" pitchFamily="2" charset="-122"/>
              </a:rPr>
              <a:t>对应不同的分布。可在贝叶斯统计中记为</a:t>
            </a:r>
            <a:r>
              <a:rPr lang="en-US" altLang="zh-CN" dirty="0" smtClean="0">
                <a:latin typeface="宋体" pitchFamily="2" charset="-122"/>
                <a:ea typeface="宋体" pitchFamily="2" charset="-122"/>
              </a:rPr>
              <a:t>p(x|</a:t>
            </a:r>
            <a:r>
              <a:rPr lang="el-GR" altLang="zh-CN" dirty="0" smtClean="0">
                <a:ea typeface="宋体" pitchFamily="2" charset="-122"/>
              </a:rPr>
              <a:t>θ</a:t>
            </a:r>
            <a:r>
              <a:rPr lang="en-US" altLang="zh-CN" dirty="0" smtClean="0">
                <a:latin typeface="宋体" pitchFamily="2" charset="-122"/>
                <a:ea typeface="宋体" pitchFamily="2" charset="-122"/>
              </a:rPr>
              <a:t>)</a:t>
            </a:r>
            <a:r>
              <a:rPr lang="zh-CN" altLang="en-US" dirty="0" smtClean="0">
                <a:latin typeface="宋体" pitchFamily="2" charset="-122"/>
                <a:ea typeface="宋体" pitchFamily="2" charset="-122"/>
              </a:rPr>
              <a:t>，它表示在随机变量</a:t>
            </a:r>
            <a:r>
              <a:rPr lang="el-GR" altLang="zh-CN" dirty="0" smtClean="0">
                <a:ea typeface="宋体" pitchFamily="2" charset="-122"/>
              </a:rPr>
              <a:t>θ</a:t>
            </a:r>
            <a:r>
              <a:rPr lang="zh-CN" altLang="en-US" dirty="0" smtClean="0">
                <a:latin typeface="宋体" pitchFamily="2" charset="-122"/>
                <a:ea typeface="宋体" pitchFamily="2" charset="-122"/>
              </a:rPr>
              <a:t>给定某个值时，总体指标</a:t>
            </a:r>
            <a:r>
              <a:rPr lang="en-US" altLang="zh-CN" dirty="0" smtClean="0">
                <a:latin typeface="宋体" pitchFamily="2" charset="-122"/>
                <a:ea typeface="宋体" pitchFamily="2" charset="-122"/>
              </a:rPr>
              <a:t>X</a:t>
            </a:r>
            <a:r>
              <a:rPr lang="zh-CN" altLang="en-US" dirty="0" smtClean="0">
                <a:latin typeface="宋体" pitchFamily="2" charset="-122"/>
                <a:ea typeface="宋体" pitchFamily="2" charset="-122"/>
              </a:rPr>
              <a:t>的条件分布。</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4000" b="0" dirty="0" smtClean="0">
                <a:solidFill>
                  <a:schemeClr val="tx1"/>
                </a:solidFill>
                <a:effectLst/>
                <a:latin typeface="隶书" pitchFamily="49" charset="-122"/>
                <a:ea typeface="隶书" pitchFamily="49" charset="-122"/>
              </a:rPr>
              <a:t>第二节 贝叶斯公式</a:t>
            </a:r>
            <a:endParaRPr lang="zh-CN" altLang="en-US" sz="4000" b="0" dirty="0">
              <a:solidFill>
                <a:schemeClr val="tx1"/>
              </a:solidFill>
              <a:effectLst/>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515</TotalTime>
  <Words>2630</Words>
  <Application>Microsoft Office PowerPoint</Application>
  <PresentationFormat>全屏显示(4:3)</PresentationFormat>
  <Paragraphs>160</Paragraphs>
  <Slides>36</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36</vt:i4>
      </vt:variant>
    </vt:vector>
  </HeadingPairs>
  <TitlesOfParts>
    <vt:vector size="38" baseType="lpstr">
      <vt:lpstr>聚合</vt:lpstr>
      <vt:lpstr>MathType 6.0 Equation</vt:lpstr>
      <vt:lpstr>第一章 先验分布与后验分布</vt:lpstr>
      <vt:lpstr>第一章 先验分布与后验分布</vt:lpstr>
      <vt:lpstr>第一节 三种信息</vt:lpstr>
      <vt:lpstr>第一节 三种信息</vt:lpstr>
      <vt:lpstr>第一节 三种信息</vt:lpstr>
      <vt:lpstr>第一节 三种信息</vt:lpstr>
      <vt:lpstr>第一节 三种信息</vt:lpstr>
      <vt:lpstr>第一节 三种信息</vt:lpstr>
      <vt:lpstr>第二节 贝叶斯公式</vt:lpstr>
      <vt:lpstr>第二节 贝叶斯公式</vt:lpstr>
      <vt:lpstr>第二节 贝叶斯公式</vt:lpstr>
      <vt:lpstr>第二节 贝叶斯公式</vt:lpstr>
      <vt:lpstr>第二节 贝叶斯公式</vt:lpstr>
      <vt:lpstr>第二节 贝叶斯公式</vt:lpstr>
      <vt:lpstr>第三节 共轭先验分布</vt:lpstr>
      <vt:lpstr>第三节 共轭先验分布</vt:lpstr>
      <vt:lpstr>第三节 共轭先验分布</vt:lpstr>
      <vt:lpstr>第三节 共轭先验分布</vt:lpstr>
      <vt:lpstr>第三节 共轭先验分布</vt:lpstr>
      <vt:lpstr>第三节 共轭先验分布</vt:lpstr>
      <vt:lpstr>第三节 共轭先验分布</vt:lpstr>
      <vt:lpstr>第三节 共轭先验分布</vt:lpstr>
      <vt:lpstr>第四节 超参数模型</vt:lpstr>
      <vt:lpstr>第四节 超参数模型</vt:lpstr>
      <vt:lpstr>第四节 超参数模型</vt:lpstr>
      <vt:lpstr>第四节 超参数模型</vt:lpstr>
      <vt:lpstr>第四节 超参数模型</vt:lpstr>
      <vt:lpstr>第四节 超参数模型</vt:lpstr>
      <vt:lpstr>第五节 多参数模型</vt:lpstr>
      <vt:lpstr>第五节 多参数模型</vt:lpstr>
      <vt:lpstr>第五节 多参数模型</vt:lpstr>
      <vt:lpstr>第六节 充分统计量</vt:lpstr>
      <vt:lpstr>第六节 充分统计量</vt:lpstr>
      <vt:lpstr>第六节 充分统计量</vt:lpstr>
      <vt:lpstr>第六节 充分统计量</vt:lpstr>
      <vt:lpstr>幻灯片 36</vt:lpstr>
    </vt:vector>
  </TitlesOfParts>
  <Company>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先验分布与后验分布</dc:title>
  <dc:creator>USER</dc:creator>
  <cp:lastModifiedBy>USER</cp:lastModifiedBy>
  <cp:revision>153</cp:revision>
  <dcterms:created xsi:type="dcterms:W3CDTF">2014-07-07T06:38:47Z</dcterms:created>
  <dcterms:modified xsi:type="dcterms:W3CDTF">2014-07-08T07:34:37Z</dcterms:modified>
</cp:coreProperties>
</file>